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embeddedFontLst>
    <p:embeddedFont>
      <p:font typeface="Josefin Slab"/>
      <p:regular r:id="rId68"/>
      <p:bold r:id="rId69"/>
      <p:italic r:id="rId70"/>
      <p:boldItalic r:id="rId71"/>
    </p:embeddedFont>
    <p:embeddedFont>
      <p:font typeface="Anton"/>
      <p:regular r:id="rId72"/>
    </p:embeddedFont>
    <p:embeddedFont>
      <p:font typeface="Fira Sans Condensed Light"/>
      <p:regular r:id="rId73"/>
      <p:bold r:id="rId74"/>
      <p:italic r:id="rId75"/>
      <p:boldItalic r:id="rId76"/>
    </p:embeddedFont>
    <p:embeddedFont>
      <p:font typeface="Fira Sans Condensed"/>
      <p:regular r:id="rId77"/>
      <p:bold r:id="rId78"/>
      <p:italic r:id="rId79"/>
      <p:boldItalic r:id="rId80"/>
    </p:embeddedFont>
    <p:embeddedFont>
      <p:font typeface="Advent Pro Light"/>
      <p:regular r:id="rId81"/>
      <p:bold r:id="rId82"/>
    </p:embeddedFont>
    <p:embeddedFont>
      <p:font typeface="Rajdhani"/>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ajdhani-bold.fntdata"/><Relationship Id="rId83" Type="http://schemas.openxmlformats.org/officeDocument/2006/relationships/font" Target="fonts/Rajdhani-regular.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FiraSansCondensed-boldItalic.fntdata"/><Relationship Id="rId82" Type="http://schemas.openxmlformats.org/officeDocument/2006/relationships/font" Target="fonts/AdventProLight-bold.fntdata"/><Relationship Id="rId81" Type="http://schemas.openxmlformats.org/officeDocument/2006/relationships/font" Target="fonts/AdventPr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FiraSansCondensedLight-regular.fntdata"/><Relationship Id="rId72" Type="http://schemas.openxmlformats.org/officeDocument/2006/relationships/font" Target="fonts/Anton-regular.fntdata"/><Relationship Id="rId31" Type="http://schemas.openxmlformats.org/officeDocument/2006/relationships/slide" Target="slides/slide27.xml"/><Relationship Id="rId75" Type="http://schemas.openxmlformats.org/officeDocument/2006/relationships/font" Target="fonts/FiraSansCondensedLight-italic.fntdata"/><Relationship Id="rId30" Type="http://schemas.openxmlformats.org/officeDocument/2006/relationships/slide" Target="slides/slide26.xml"/><Relationship Id="rId74" Type="http://schemas.openxmlformats.org/officeDocument/2006/relationships/font" Target="fonts/FiraSansCondensedLight-bold.fntdata"/><Relationship Id="rId33" Type="http://schemas.openxmlformats.org/officeDocument/2006/relationships/slide" Target="slides/slide29.xml"/><Relationship Id="rId77" Type="http://schemas.openxmlformats.org/officeDocument/2006/relationships/font" Target="fonts/FiraSansCondensed-regular.fntdata"/><Relationship Id="rId32" Type="http://schemas.openxmlformats.org/officeDocument/2006/relationships/slide" Target="slides/slide28.xml"/><Relationship Id="rId76" Type="http://schemas.openxmlformats.org/officeDocument/2006/relationships/font" Target="fonts/FiraSansCondensedLight-boldItalic.fntdata"/><Relationship Id="rId35" Type="http://schemas.openxmlformats.org/officeDocument/2006/relationships/slide" Target="slides/slide31.xml"/><Relationship Id="rId79" Type="http://schemas.openxmlformats.org/officeDocument/2006/relationships/font" Target="fonts/FiraSansCondensed-italic.fntdata"/><Relationship Id="rId34" Type="http://schemas.openxmlformats.org/officeDocument/2006/relationships/slide" Target="slides/slide30.xml"/><Relationship Id="rId78" Type="http://schemas.openxmlformats.org/officeDocument/2006/relationships/font" Target="fonts/FiraSansCondensed-bold.fntdata"/><Relationship Id="rId71" Type="http://schemas.openxmlformats.org/officeDocument/2006/relationships/font" Target="fonts/JosefinSlab-boldItalic.fntdata"/><Relationship Id="rId70" Type="http://schemas.openxmlformats.org/officeDocument/2006/relationships/font" Target="fonts/JosefinSlab-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JosefinSlab-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JosefinSlab-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1d721eed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1d721eed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UVMapping proses assign point 2d to 3d pada geometri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Standarnya adalah THREE.LinearFilter , yang mengambil empat texel terdekat dan interpolasi bilinear di antara mereka. </a:t>
            </a:r>
            <a:endParaRPr/>
          </a:p>
          <a:p>
            <a:pPr indent="0" lvl="0" marL="0" rtl="0" algn="l">
              <a:spcBef>
                <a:spcPts val="0"/>
              </a:spcBef>
              <a:spcAft>
                <a:spcPts val="0"/>
              </a:spcAft>
              <a:buClr>
                <a:schemeClr val="dk1"/>
              </a:buClr>
              <a:buSzPts val="1100"/>
              <a:buFont typeface="Arial"/>
              <a:buNone/>
            </a:pPr>
            <a:r>
              <a:rPr lang="en"/>
              <a:t>--- Opsi lainnya adalah THREE.NearestFilter , yang menggunakan nilai texel terdekat.</a:t>
            </a:r>
            <a:endParaRPr/>
          </a:p>
          <a:p>
            <a:pPr indent="0" lvl="0" marL="0" rtl="0" algn="l">
              <a:spcBef>
                <a:spcPts val="0"/>
              </a:spcBef>
              <a:spcAft>
                <a:spcPts val="0"/>
              </a:spcAft>
              <a:buClr>
                <a:schemeClr val="dk1"/>
              </a:buClr>
              <a:buSzPts val="1100"/>
              <a:buFont typeface="Arial"/>
              <a:buNone/>
            </a:pPr>
            <a:r>
              <a:rPr lang="en"/>
              <a:t>Lihat halaman konstanta tekstur untuk mengetahui detailnya.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Standarnya adalah THREE.LinearMipmapLinearFilter , yang menggunakan mipmapping dan filter trilinear.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1d721eed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1d721eed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Standarnya adalah THREE.UnsignedByteType , yang akan digunakan untuk sebagian besar format tekstur.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1d721eed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1d721eed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auto update: digunakan untuk melakukan pembaruan pada UV-transform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1d721eed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1d721eed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1d721eed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1d721eed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1d721ee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1d721ee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Semua metode EventDispatcher di kelas ini.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.updateMatrix () : null</a:t>
            </a:r>
            <a:endParaRPr/>
          </a:p>
          <a:p>
            <a:pPr indent="0" lvl="0" marL="0" rtl="0" algn="l">
              <a:spcBef>
                <a:spcPts val="0"/>
              </a:spcBef>
              <a:spcAft>
                <a:spcPts val="0"/>
              </a:spcAft>
              <a:buClr>
                <a:schemeClr val="dk1"/>
              </a:buClr>
              <a:buSzPts val="1100"/>
              <a:buFont typeface="Arial"/>
              <a:buNone/>
            </a:pPr>
            <a:r>
              <a:rPr lang="en"/>
              <a:t>Mengupdate tekstur transformasi uv dari properti tekstur .offset, .repeat, .rotation, dan .center.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.clone () : Texture</a:t>
            </a:r>
            <a:endParaRPr/>
          </a:p>
          <a:p>
            <a:pPr indent="0" lvl="0" marL="0" rtl="0" algn="l">
              <a:spcBef>
                <a:spcPts val="0"/>
              </a:spcBef>
              <a:spcAft>
                <a:spcPts val="0"/>
              </a:spcAft>
              <a:buClr>
                <a:schemeClr val="dk1"/>
              </a:buClr>
              <a:buSzPts val="1100"/>
              <a:buFont typeface="Arial"/>
              <a:buNone/>
            </a:pPr>
            <a:r>
              <a:rPr lang="en"/>
              <a:t>Membuat copy dari tekstur. </a:t>
            </a:r>
            <a:endParaRPr/>
          </a:p>
          <a:p>
            <a:pPr indent="0" lvl="0" marL="0" rtl="0" algn="l">
              <a:spcBef>
                <a:spcPts val="0"/>
              </a:spcBef>
              <a:spcAft>
                <a:spcPts val="0"/>
              </a:spcAft>
              <a:buClr>
                <a:schemeClr val="dk1"/>
              </a:buClr>
              <a:buSzPts val="1100"/>
              <a:buFont typeface="Arial"/>
              <a:buNone/>
            </a:pPr>
            <a:r>
              <a:rPr lang="en"/>
              <a:t>!! Note this is not a "deep copy", the image is shared.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.toJSON ( meta : Object ) : Objek</a:t>
            </a:r>
            <a:endParaRPr/>
          </a:p>
          <a:p>
            <a:pPr indent="0" lvl="0" marL="0" rtl="0" algn="l">
              <a:spcBef>
                <a:spcPts val="0"/>
              </a:spcBef>
              <a:spcAft>
                <a:spcPts val="0"/>
              </a:spcAft>
              <a:buClr>
                <a:schemeClr val="dk1"/>
              </a:buClr>
              <a:buSzPts val="1100"/>
              <a:buFont typeface="Arial"/>
              <a:buNone/>
            </a:pPr>
            <a:r>
              <a:rPr lang="en"/>
              <a:t>meta -- objek opsional yang berisi metadata.</a:t>
            </a:r>
            <a:endParaRPr/>
          </a:p>
          <a:p>
            <a:pPr indent="0" lvl="0" marL="0" rtl="0" algn="l">
              <a:spcBef>
                <a:spcPts val="0"/>
              </a:spcBef>
              <a:spcAft>
                <a:spcPts val="0"/>
              </a:spcAft>
              <a:buClr>
                <a:schemeClr val="dk1"/>
              </a:buClr>
              <a:buSzPts val="1100"/>
              <a:buFont typeface="Arial"/>
              <a:buNone/>
            </a:pPr>
            <a:r>
              <a:rPr lang="en"/>
              <a:t>Mengubah tekstur ke three.js objek JSON/format scene.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.dispose () : null</a:t>
            </a:r>
            <a:endParaRPr/>
          </a:p>
          <a:p>
            <a:pPr indent="0" lvl="0" marL="0" rtl="0" algn="l">
              <a:spcBef>
                <a:spcPts val="0"/>
              </a:spcBef>
              <a:spcAft>
                <a:spcPts val="0"/>
              </a:spcAft>
              <a:buClr>
                <a:schemeClr val="dk1"/>
              </a:buClr>
              <a:buSzPts val="1100"/>
              <a:buFont typeface="Arial"/>
              <a:buNone/>
            </a:pPr>
            <a:r>
              <a:rPr lang="en"/>
              <a:t>Memanggil EventDispatcher.dispatchEvent dengan sebuah tipe event'dispose'.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.transformUv ( uv : Vector2 ) : Vector2</a:t>
            </a:r>
            <a:endParaRPr/>
          </a:p>
          <a:p>
            <a:pPr indent="0" lvl="0" marL="0" rtl="0" algn="l">
              <a:spcBef>
                <a:spcPts val="0"/>
              </a:spcBef>
              <a:spcAft>
                <a:spcPts val="0"/>
              </a:spcAft>
              <a:buClr>
                <a:schemeClr val="dk1"/>
              </a:buClr>
              <a:buSzPts val="1100"/>
              <a:buFont typeface="Arial"/>
              <a:buNone/>
            </a:pPr>
            <a:r>
              <a:rPr lang="en"/>
              <a:t>Mengubah basis UV pada nilai tekstur .offset, .repeat, .wrapS, .wrapT dan properti .flipY.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1d721eed2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1d721eed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1d721eed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1d721eed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1d721eed2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1d721eed2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1d721eed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1d721eed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1b83bfbf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1b83bfbf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1b559e6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1b559e6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1b559e6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1b559e6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1b559e6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1b559e6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1b83bfbf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1b83bfbf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1d721eed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1d721eed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1d721ee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1d721ee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1d721eed2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1d721eed2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Bump map hanya memiliki kedalaman pixel tertentu saja, tidak bergantung pada arah, jadi untuk lebih jelasnya bisa digunakan Normal map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1d721eed2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1d721eed2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Dengan begitu details texture pada normal map akan lebih terlihat, namun aplikasi normal map ini tidak semudah bump map, karena membutuhkan Blender atau Photoshop untuk menghasilkan texture input kan high-resolution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1d721eed2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1d721eed2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Bump map hanya memiliki kedalaman pixel tertentu saja, tidak bergantung pada arah, jadi untuk lebih jelasnya bisa digunakan Normal map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1b83bfb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1b83bfbf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1d721ee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1d721ee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1d721eed2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1d721eed2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1d721eed2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1d721eed2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1d721eed2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1d721eed2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1b559e6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1b559e6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1d721eed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1d721eed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1b83bfbf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1b83bfbf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1d721eed2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1d721eed2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1d721eed2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1d721eed2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1d721eed2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1d721eed2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1d721eed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1d721eed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1d721ee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1d721ee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1d721eed2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1d721eed2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1d721eed2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1d721eed2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1b83bfbf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1b83bfbf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1d721eed2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1d721eed2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1d721eed2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1d721eed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1d721eed2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1d721eed2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1b83bfbf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1b83bfbf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5abef0139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5abef0139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1d721eed2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1d721eed2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1d721eed2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1d721eed2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Jika repeatwrapping tidak digunakan, default nya ialah dengan constant ClampToEdgeWraping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Jika dengan repeatwrapping, property untuk perulangannya dapat di set dengan repeatX dan repeat Y</a:t>
            </a:r>
            <a:endParaRPr/>
          </a:p>
          <a:p>
            <a:pPr indent="-298450" lvl="0" marL="457200" rtl="0" algn="l">
              <a:spcBef>
                <a:spcPts val="0"/>
              </a:spcBef>
              <a:spcAft>
                <a:spcPts val="0"/>
              </a:spcAft>
              <a:buSzPts val="1100"/>
              <a:buChar char="-"/>
            </a:pPr>
            <a:r>
              <a:rPr lang="en"/>
              <a:t>repeatX : mendefinisikan texture berulang sepanjang x axis</a:t>
            </a:r>
            <a:endParaRPr/>
          </a:p>
          <a:p>
            <a:pPr indent="-298450" lvl="0" marL="457200" rtl="0" algn="l">
              <a:spcBef>
                <a:spcPts val="0"/>
              </a:spcBef>
              <a:spcAft>
                <a:spcPts val="0"/>
              </a:spcAft>
              <a:buSzPts val="1100"/>
              <a:buChar char="-"/>
            </a:pPr>
            <a:r>
              <a:rPr lang="en"/>
              <a:t>repeatY : </a:t>
            </a:r>
            <a:r>
              <a:rPr lang="en">
                <a:solidFill>
                  <a:schemeClr val="dk1"/>
                </a:solidFill>
              </a:rPr>
              <a:t>mendefinisikan texture berulang sepanjang y axis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1b83bfbf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1b83bfbf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1b83bfbf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1b83bfbf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1d721eed2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1d721eed2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1d721eed2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1d721eed2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1b83bfbf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1b83bfbf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b1c74288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b1c74288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b1c74288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b1c74288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b1d721eed2_6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b1d721eed2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TEKSTUR : </a:t>
            </a:r>
            <a:r>
              <a:rPr lang="en"/>
              <a:t>ukuran dan susunan (jaringan) bagian suatu benda; jalinan atau penyatuan bagian-bagian sesuatu sehingga membentuk suatu benda (seperti susunan serat dalam kain, susunan sel-sel dalam tubuh)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1d721eed2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b1d721eed2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b1c74288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b1c74288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1b83bfbf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b1b83bfbf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b1b83bfbf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b1b83bfbf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1d721eed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1d721eed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1b83bfbf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1b83bfbf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4.jp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4.jp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jpg"/><Relationship Id="rId4" Type="http://schemas.openxmlformats.org/officeDocument/2006/relationships/image" Target="../media/image40.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24.jp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2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2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2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2.jpg"/><Relationship Id="rId4" Type="http://schemas.openxmlformats.org/officeDocument/2006/relationships/image" Target="../media/image10.jpg"/><Relationship Id="rId5" Type="http://schemas.openxmlformats.org/officeDocument/2006/relationships/image" Target="../media/image19.png"/><Relationship Id="rId6"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2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5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6.jpg"/><Relationship Id="rId4" Type="http://schemas.openxmlformats.org/officeDocument/2006/relationships/hyperlink" Target="https://www.freepik.com/free-vector/abstract-technology-particle-background_5617352.htm/?utm_source=slidesgo_template&amp;utm_medium=referral-link&amp;utm_campaign=sg_resources&amp;utm_content=freepik" TargetMode="External"/><Relationship Id="rId9" Type="http://schemas.openxmlformats.org/officeDocument/2006/relationships/hyperlink" Target="https://www.freepik.com/free-vector/abstract-artificial-intelligence-background_2741944.htm" TargetMode="External"/><Relationship Id="rId5" Type="http://schemas.openxmlformats.org/officeDocument/2006/relationships/hyperlink" Target="https://www.freepik.com/free-vector/artificial-face-recognition-abstract-technology_5500780.htm/?utm_source=slidesgo_template&amp;utm_medium=referral-link&amp;utm_campaign=sg_resources&amp;utm_content=freepik" TargetMode="External"/><Relationship Id="rId6" Type="http://schemas.openxmlformats.org/officeDocument/2006/relationships/hyperlink" Target="https://www.freepik.com/free-vector/abstract-technology-particle-background_5617352.htm/?utm_source=slidesgo_template&amp;utm_medium=referral-link&amp;utm_campaign=sg_resources&amp;utm_content=freepik" TargetMode="External"/><Relationship Id="rId7" Type="http://schemas.openxmlformats.org/officeDocument/2006/relationships/hyperlink" Target="https://www.freepik.com/free-vector/artificial-face-recognition-abstract-technology_5500780.htm/?utm_source=slidesgo_template&amp;utm_medium=referral-link&amp;utm_campaign=sg_resources&amp;utm_content=freepik" TargetMode="External"/><Relationship Id="rId8" Type="http://schemas.openxmlformats.org/officeDocument/2006/relationships/hyperlink" Target="https://www.freepik.com/free-vector/simple-geometric-monoline-logos_1354086.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600">
                <a:latin typeface="Rajdhani"/>
                <a:ea typeface="Rajdhani"/>
                <a:cs typeface="Rajdhani"/>
                <a:sym typeface="Rajdhani"/>
              </a:rPr>
              <a:t>BEKERJA DENGAN TEKSTUR</a:t>
            </a:r>
            <a:endParaRPr sz="5600">
              <a:latin typeface="Rajdhani"/>
              <a:ea typeface="Rajdhani"/>
              <a:cs typeface="Rajdhani"/>
              <a:sym typeface="Rajdhani"/>
            </a:endParaRPr>
          </a:p>
        </p:txBody>
      </p:sp>
      <p:sp>
        <p:nvSpPr>
          <p:cNvPr id="99" name="Google Shape;99;p2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Oleh kelompok 7</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
        <p:nvSpPr>
          <p:cNvPr id="101" name="Google Shape;101;p22"/>
          <p:cNvSpPr txBox="1"/>
          <p:nvPr/>
        </p:nvSpPr>
        <p:spPr>
          <a:xfrm>
            <a:off x="784325" y="3900400"/>
            <a:ext cx="3694800" cy="10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600">
                <a:solidFill>
                  <a:schemeClr val="lt2"/>
                </a:solidFill>
                <a:latin typeface="Rajdhani"/>
                <a:ea typeface="Rajdhani"/>
                <a:cs typeface="Rajdhani"/>
                <a:sym typeface="Rajdhani"/>
              </a:rPr>
              <a:t>jipyeonk</a:t>
            </a:r>
            <a:endParaRPr b="1" sz="5600">
              <a:solidFill>
                <a:schemeClr val="lt2"/>
              </a:solidFill>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3299550" y="165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194" name="Google Shape;194;p31"/>
          <p:cNvSpPr txBox="1"/>
          <p:nvPr/>
        </p:nvSpPr>
        <p:spPr>
          <a:xfrm>
            <a:off x="381750" y="708300"/>
            <a:ext cx="83181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a:t>
            </a:r>
            <a:r>
              <a:rPr b="1" lang="en" sz="1500">
                <a:solidFill>
                  <a:srgbClr val="EFEFEF"/>
                </a:solidFill>
                <a:latin typeface="Fira Sans Condensed"/>
                <a:ea typeface="Fira Sans Condensed"/>
                <a:cs typeface="Fira Sans Condensed"/>
                <a:sym typeface="Fira Sans Condensed"/>
              </a:rPr>
              <a:t>wrapS : number</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solidFill>
                  <a:srgbClr val="EFEFEF"/>
                </a:solidFill>
                <a:latin typeface="Fira Sans Condensed"/>
                <a:ea typeface="Fira Sans Condensed"/>
                <a:cs typeface="Fira Sans Condensed"/>
                <a:sym typeface="Fira Sans Condensed"/>
              </a:rPr>
              <a:t>menentukan bagaimana tekstur dibungkus secara horizontal dan sesuai dengan U dalam UVMapping.</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a:t>
            </a:r>
            <a:r>
              <a:rPr b="1" lang="en" sz="1500">
                <a:solidFill>
                  <a:srgbClr val="EFEFEF"/>
                </a:solidFill>
                <a:latin typeface="Fira Sans Condensed"/>
                <a:ea typeface="Fira Sans Condensed"/>
                <a:cs typeface="Fira Sans Condensed"/>
                <a:sym typeface="Fira Sans Condensed"/>
              </a:rPr>
              <a:t>wrapT : number</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solidFill>
                  <a:srgbClr val="EFEFEF"/>
                </a:solidFill>
                <a:latin typeface="Fira Sans Condensed"/>
                <a:ea typeface="Fira Sans Condensed"/>
                <a:cs typeface="Fira Sans Condensed"/>
                <a:sym typeface="Fira Sans Condensed"/>
              </a:rPr>
              <a:t>menentukan bagaimana tekstur dibungkus secara vertikal dan sesuai dengan V dalam UVMapping.</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500">
                <a:solidFill>
                  <a:srgbClr val="EFEFEF"/>
                </a:solidFill>
                <a:latin typeface="Fira Sans Condensed"/>
                <a:ea typeface="Fira Sans Condensed"/>
                <a:cs typeface="Fira Sans Condensed"/>
                <a:sym typeface="Fira Sans Condensed"/>
              </a:rPr>
              <a:t>.magFilter : number</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solidFill>
                  <a:srgbClr val="EFEFEF"/>
                </a:solidFill>
                <a:latin typeface="Fira Sans Condensed"/>
                <a:ea typeface="Fira Sans Condensed"/>
                <a:cs typeface="Fira Sans Condensed"/>
                <a:sym typeface="Fira Sans Condensed"/>
              </a:rPr>
              <a:t>Bagaimana tekstur diambil sampelnya ketika texel mencakup lebih dari satu piksel. </a:t>
            </a:r>
            <a:endParaRPr sz="1500">
              <a:solidFill>
                <a:srgbClr val="EFEFEF"/>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THREE.LinearFilter (default)</a:t>
            </a:r>
            <a:endParaRPr sz="1500">
              <a:solidFill>
                <a:srgbClr val="EFEFEF"/>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THREE.NearestFilter</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500">
                <a:solidFill>
                  <a:srgbClr val="EFEFEF"/>
                </a:solidFill>
                <a:latin typeface="Fira Sans Condensed"/>
                <a:ea typeface="Fira Sans Condensed"/>
                <a:cs typeface="Fira Sans Condensed"/>
                <a:sym typeface="Fira Sans Condensed"/>
              </a:rPr>
              <a:t>.minFilter : number</a:t>
            </a:r>
            <a:endParaRPr b="1"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solidFill>
                  <a:srgbClr val="EFEFEF"/>
                </a:solidFill>
                <a:latin typeface="Fira Sans Condensed"/>
                <a:ea typeface="Fira Sans Condensed"/>
                <a:cs typeface="Fira Sans Condensed"/>
                <a:sym typeface="Fira Sans Condensed"/>
              </a:rPr>
              <a:t>Bagaimana tekstur diambil sampelnya saat texel mencakup kurang dari satu piksel.</a:t>
            </a:r>
            <a:endParaRPr sz="1500">
              <a:solidFill>
                <a:srgbClr val="EFEFEF"/>
              </a:solidFill>
              <a:latin typeface="Fira Sans Condensed"/>
              <a:ea typeface="Fira Sans Condensed"/>
              <a:cs typeface="Fira Sans Condensed"/>
              <a:sym typeface="Fira Sans Condensed"/>
            </a:endParaRPr>
          </a:p>
          <a:p>
            <a:pPr indent="-323850" lvl="0" marL="457200" rtl="0" algn="l">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THREE.LinearMipmapLinearFilter (default)</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500">
                <a:solidFill>
                  <a:srgbClr val="EFEFEF"/>
                </a:solidFill>
                <a:latin typeface="Fira Sans Condensed"/>
                <a:ea typeface="Fira Sans Condensed"/>
                <a:cs typeface="Fira Sans Condensed"/>
                <a:sym typeface="Fira Sans Condensed"/>
              </a:rPr>
              <a:t>.anisotropy  : number</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500">
                <a:solidFill>
                  <a:srgbClr val="EFEFEF"/>
                </a:solidFill>
                <a:latin typeface="Fira Sans Condensed"/>
                <a:ea typeface="Fira Sans Condensed"/>
                <a:cs typeface="Fira Sans Condensed"/>
                <a:sym typeface="Fira Sans Condensed"/>
              </a:rPr>
              <a:t>Banyaknya sampel yang diambil sepanjang sumbu melalui piksel yang memiliki kepadatan tertinggi. </a:t>
            </a:r>
            <a:endParaRPr sz="15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500">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2"/>
          <p:cNvSpPr txBox="1"/>
          <p:nvPr>
            <p:ph type="title"/>
          </p:nvPr>
        </p:nvSpPr>
        <p:spPr>
          <a:xfrm>
            <a:off x="3299550" y="165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200" name="Google Shape;200;p32"/>
          <p:cNvSpPr txBox="1"/>
          <p:nvPr/>
        </p:nvSpPr>
        <p:spPr>
          <a:xfrm>
            <a:off x="381750" y="708300"/>
            <a:ext cx="83181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.format : number</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 THREE.RGBAFormat</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TextureLoader akan secara otomatis menyetelnya ke THREE.RGBFormat untuk gambar JPG.</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.internalFormar : String</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Nilai default diperoleh menggunakan kombinasi .format dan .type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.type :  number</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harus sesuai dengan .format</a:t>
            </a:r>
            <a:endParaRPr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lang="en" sz="1300">
                <a:solidFill>
                  <a:srgbClr val="EFEFEF"/>
                </a:solidFill>
                <a:latin typeface="Fira Sans Condensed"/>
                <a:ea typeface="Fira Sans Condensed"/>
                <a:cs typeface="Fira Sans Condensed"/>
                <a:sym typeface="Fira Sans Condensed"/>
              </a:rPr>
              <a:t>THREE.UnsignedByteType (default)</a:t>
            </a:r>
            <a:endParaRPr sz="1300">
              <a:solidFill>
                <a:srgbClr val="EFEFEF"/>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.offsite : Vector2</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banyak pengulangan tekstur di setiap arah U dan V.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.repeat : Vector2</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kali tekstur diulang di seluruh permukaan, di setiap arah U dan V.</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.rotation : number</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banyak tekstur diputar di sekitar titik tengah, dalam radian.</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299550" y="165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206" name="Google Shape;206;p33"/>
          <p:cNvSpPr txBox="1"/>
          <p:nvPr/>
        </p:nvSpPr>
        <p:spPr>
          <a:xfrm>
            <a:off x="381750" y="708300"/>
            <a:ext cx="83181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.center : Vector2</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Titik di sekitar tempat terjadinya rotasi.</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.matrixAutoUpdate : Boolean</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true (default)</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false </a:t>
            </a:r>
            <a:r>
              <a:rPr lang="en" sz="1300">
                <a:solidFill>
                  <a:srgbClr val="EFEFEF"/>
                </a:solidFill>
                <a:latin typeface="Fira Sans Condensed"/>
                <a:ea typeface="Fira Sans Condensed"/>
                <a:cs typeface="Fira Sans Condensed"/>
                <a:sym typeface="Fira Sans Condensed"/>
              </a:rPr>
              <a:t>jika ingin menentukan matriks uv-transform secara langsung.</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.matrix : Matrix3</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Digunakan untuk transformasi-uv untuk tekstur.</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.generateMipmaps : Boolean</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true (default)</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false </a:t>
            </a:r>
            <a:r>
              <a:rPr lang="en" sz="1300">
                <a:solidFill>
                  <a:srgbClr val="EFEFEF"/>
                </a:solidFill>
                <a:latin typeface="Fira Sans Condensed"/>
                <a:ea typeface="Fira Sans Condensed"/>
                <a:cs typeface="Fira Sans Condensed"/>
                <a:sym typeface="Fira Sans Condensed"/>
              </a:rPr>
              <a:t>jika ingin membuat mipmaps secara manual</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.premultiplyAlpha : Boolean</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false (default) </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true </a:t>
            </a:r>
            <a:r>
              <a:rPr lang="en" sz="1300">
                <a:solidFill>
                  <a:srgbClr val="EFEFEF"/>
                </a:solidFill>
                <a:latin typeface="Fira Sans Condensed"/>
                <a:ea typeface="Fira Sans Condensed"/>
                <a:cs typeface="Fira Sans Condensed"/>
                <a:sym typeface="Fira Sans Condensed"/>
              </a:rPr>
              <a:t>jika ingin mengalikan alpha channel (jika ada) kedalam color channel ketika texture diunggah ke GPU</a:t>
            </a:r>
            <a:endParaRPr sz="1300">
              <a:solidFill>
                <a:srgbClr val="EFEFEF"/>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.flipY : Boolean</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true (default) </a:t>
            </a:r>
            <a:r>
              <a:rPr lang="en" sz="1300">
                <a:solidFill>
                  <a:srgbClr val="EFEFEF"/>
                </a:solidFill>
                <a:latin typeface="Fira Sans Condensed"/>
                <a:ea typeface="Fira Sans Condensed"/>
                <a:cs typeface="Fira Sans Condensed"/>
                <a:sym typeface="Fira Sans Condensed"/>
              </a:rPr>
              <a:t>untuk merotasikan texture pada sumbu vertikal</a:t>
            </a:r>
            <a:endParaRPr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false</a:t>
            </a:r>
            <a:endParaRPr b="1" sz="1300">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4"/>
          <p:cNvSpPr txBox="1"/>
          <p:nvPr>
            <p:ph type="title"/>
          </p:nvPr>
        </p:nvSpPr>
        <p:spPr>
          <a:xfrm>
            <a:off x="3299550" y="165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212" name="Google Shape;212;p34"/>
          <p:cNvSpPr txBox="1"/>
          <p:nvPr/>
        </p:nvSpPr>
        <p:spPr>
          <a:xfrm>
            <a:off x="381750" y="708300"/>
            <a:ext cx="83181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.unpackAlignment : number</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4 secara default. Menentukan persyaratan penyelarasan untuk awal setiap baris piksel dalam memori. Nilai yang diizinkan adalah:</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1 (perataan byte)</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2 (baris sejajar dengan byte genap)</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4 (perataan kata)</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8 (baris dimulai pada batas kata ganda)</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.encoding : number</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lang="en" sz="1300">
                <a:solidFill>
                  <a:srgbClr val="EFEFEF"/>
                </a:solidFill>
                <a:latin typeface="Fira Sans Condensed"/>
                <a:ea typeface="Fira Sans Condensed"/>
                <a:cs typeface="Fira Sans Condensed"/>
                <a:sym typeface="Fira Sans Condensed"/>
              </a:rPr>
              <a:t>TIGA.LinearEncoding (default) </a:t>
            </a:r>
            <a:endParaRPr sz="1300">
              <a:solidFill>
                <a:srgbClr val="EFEFEF"/>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.version : Integer</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Mulai dari 0 dan hitung setiap kali .needUpdate true</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.onUpdate : Function</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EFEFEF"/>
                </a:solidFill>
                <a:latin typeface="Fira Sans Condensed"/>
                <a:ea typeface="Fira Sans Condensed"/>
                <a:cs typeface="Fira Sans Condensed"/>
                <a:sym typeface="Fira Sans Condensed"/>
              </a:rPr>
              <a:t>Fungsi callback, dipanggil saat tekstur diperbarui</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EFEFEF"/>
                </a:solidFill>
                <a:latin typeface="Fira Sans Condensed"/>
                <a:ea typeface="Fira Sans Condensed"/>
                <a:cs typeface="Fira Sans Condensed"/>
                <a:sym typeface="Fira Sans Condensed"/>
              </a:rPr>
              <a:t>.needUpdate : Boolean</a:t>
            </a:r>
            <a:endParaRPr b="1" sz="1300">
              <a:solidFill>
                <a:srgbClr val="EFEFEF"/>
              </a:solidFill>
              <a:latin typeface="Fira Sans Condensed"/>
              <a:ea typeface="Fira Sans Condensed"/>
              <a:cs typeface="Fira Sans Condensed"/>
              <a:sym typeface="Fira Sans Condensed"/>
            </a:endParaRPr>
          </a:p>
          <a:p>
            <a:pPr indent="-311150" lvl="0" marL="457200" rtl="0" algn="l">
              <a:spcBef>
                <a:spcPts val="0"/>
              </a:spcBef>
              <a:spcAft>
                <a:spcPts val="0"/>
              </a:spcAft>
              <a:buClr>
                <a:srgbClr val="EFEFEF"/>
              </a:buClr>
              <a:buSzPts val="1300"/>
              <a:buFont typeface="Fira Sans Condensed"/>
              <a:buChar char="-"/>
            </a:pPr>
            <a:r>
              <a:rPr b="1" lang="en" sz="1300">
                <a:solidFill>
                  <a:srgbClr val="EFEFEF"/>
                </a:solidFill>
                <a:latin typeface="Fira Sans Condensed"/>
                <a:ea typeface="Fira Sans Condensed"/>
                <a:cs typeface="Fira Sans Condensed"/>
                <a:sym typeface="Fira Sans Condensed"/>
              </a:rPr>
              <a:t>true </a:t>
            </a:r>
            <a:r>
              <a:rPr lang="en" sz="1300">
                <a:solidFill>
                  <a:srgbClr val="EFEFEF"/>
                </a:solidFill>
                <a:latin typeface="Fira Sans Condensed"/>
                <a:ea typeface="Fira Sans Condensed"/>
                <a:cs typeface="Fira Sans Condensed"/>
                <a:sym typeface="Fira Sans Condensed"/>
              </a:rPr>
              <a:t>untuk memicu pembaruan saat texture digunakan, biasanya pada wrap mode </a:t>
            </a:r>
            <a:endParaRPr sz="1300">
              <a:solidFill>
                <a:srgbClr val="EFEFE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5"/>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6"/>
          <p:cNvSpPr txBox="1"/>
          <p:nvPr>
            <p:ph type="title"/>
          </p:nvPr>
        </p:nvSpPr>
        <p:spPr>
          <a:xfrm>
            <a:off x="3299550" y="927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Metode</a:t>
            </a:r>
            <a:endParaRPr>
              <a:solidFill>
                <a:srgbClr val="FFFFFF"/>
              </a:solidFill>
            </a:endParaRPr>
          </a:p>
        </p:txBody>
      </p:sp>
      <p:sp>
        <p:nvSpPr>
          <p:cNvPr id="223" name="Google Shape;223;p36"/>
          <p:cNvSpPr txBox="1"/>
          <p:nvPr/>
        </p:nvSpPr>
        <p:spPr>
          <a:xfrm>
            <a:off x="251175" y="941900"/>
            <a:ext cx="8514900" cy="3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rPr>
              <a:t>Semua metode </a:t>
            </a:r>
            <a:r>
              <a:rPr b="1" lang="en" sz="1300">
                <a:solidFill>
                  <a:srgbClr val="FFFFFF"/>
                </a:solidFill>
              </a:rPr>
              <a:t>EventDispatcher </a:t>
            </a:r>
            <a:r>
              <a:rPr lang="en" sz="1300">
                <a:solidFill>
                  <a:srgbClr val="FFFFFF"/>
                </a:solidFill>
              </a:rPr>
              <a:t>di kelas ini.</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b="1" lang="en" sz="1300">
                <a:solidFill>
                  <a:srgbClr val="FFFFFF"/>
                </a:solidFill>
              </a:rPr>
              <a:t>.updateMatrix () </a:t>
            </a:r>
            <a:r>
              <a:rPr lang="en" sz="1300">
                <a:solidFill>
                  <a:srgbClr val="FFFFFF"/>
                </a:solidFill>
              </a:rPr>
              <a:t>: null</a:t>
            </a:r>
            <a:endParaRPr sz="1300">
              <a:solidFill>
                <a:srgbClr val="FFFFFF"/>
              </a:solidFill>
            </a:endParaRPr>
          </a:p>
          <a:p>
            <a:pPr indent="0" lvl="0" marL="0" rtl="0" algn="l">
              <a:spcBef>
                <a:spcPts val="0"/>
              </a:spcBef>
              <a:spcAft>
                <a:spcPts val="0"/>
              </a:spcAft>
              <a:buNone/>
            </a:pPr>
            <a:r>
              <a:rPr lang="en" sz="1300">
                <a:solidFill>
                  <a:srgbClr val="FFFFFF"/>
                </a:solidFill>
              </a:rPr>
              <a:t>Mengupdate tekstur transformasi uv dari properti tekstur .offset, .repeat, .rotation, dan .center.</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b="1" lang="en" sz="1300">
                <a:solidFill>
                  <a:srgbClr val="FFFFFF"/>
                </a:solidFill>
              </a:rPr>
              <a:t>.clone () </a:t>
            </a:r>
            <a:r>
              <a:rPr lang="en" sz="1300">
                <a:solidFill>
                  <a:srgbClr val="FFFFFF"/>
                </a:solidFill>
              </a:rPr>
              <a:t>: Texture</a:t>
            </a:r>
            <a:endParaRPr sz="1300">
              <a:solidFill>
                <a:srgbClr val="FFFFFF"/>
              </a:solidFill>
            </a:endParaRPr>
          </a:p>
          <a:p>
            <a:pPr indent="0" lvl="0" marL="0" rtl="0" algn="l">
              <a:spcBef>
                <a:spcPts val="0"/>
              </a:spcBef>
              <a:spcAft>
                <a:spcPts val="0"/>
              </a:spcAft>
              <a:buNone/>
            </a:pPr>
            <a:r>
              <a:rPr lang="en" sz="1300">
                <a:solidFill>
                  <a:srgbClr val="FFFFFF"/>
                </a:solidFill>
              </a:rPr>
              <a:t>Membuat copy dari tekstur. </a:t>
            </a:r>
            <a:endParaRPr sz="1300">
              <a:solidFill>
                <a:srgbClr val="FFFFFF"/>
              </a:solidFill>
            </a:endParaRPr>
          </a:p>
          <a:p>
            <a:pPr indent="0" lvl="0" marL="0" rtl="0" algn="l">
              <a:spcBef>
                <a:spcPts val="0"/>
              </a:spcBef>
              <a:spcAft>
                <a:spcPts val="0"/>
              </a:spcAft>
              <a:buNone/>
            </a:pPr>
            <a:r>
              <a:rPr lang="en" sz="1300">
                <a:solidFill>
                  <a:srgbClr val="FFFFFF"/>
                </a:solidFill>
              </a:rPr>
              <a:t>!! Note this is not a "deep copy", the image is shared.</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b="1" lang="en" sz="1300">
                <a:solidFill>
                  <a:srgbClr val="FFFFFF"/>
                </a:solidFill>
              </a:rPr>
              <a:t>.toJSON ( meta : Object ) </a:t>
            </a:r>
            <a:r>
              <a:rPr lang="en" sz="1300">
                <a:solidFill>
                  <a:srgbClr val="FFFFFF"/>
                </a:solidFill>
              </a:rPr>
              <a:t>: Objek meta -- objek opsional yang berisi metadata.</a:t>
            </a:r>
            <a:endParaRPr sz="1300">
              <a:solidFill>
                <a:srgbClr val="FFFFFF"/>
              </a:solidFill>
            </a:endParaRPr>
          </a:p>
          <a:p>
            <a:pPr indent="0" lvl="0" marL="0" rtl="0" algn="l">
              <a:spcBef>
                <a:spcPts val="0"/>
              </a:spcBef>
              <a:spcAft>
                <a:spcPts val="0"/>
              </a:spcAft>
              <a:buNone/>
            </a:pPr>
            <a:r>
              <a:rPr lang="en" sz="1300">
                <a:solidFill>
                  <a:srgbClr val="FFFFFF"/>
                </a:solidFill>
              </a:rPr>
              <a:t>Mengubah tekstur ke three.js objek JSON/format scene.</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b="1" lang="en" sz="1300">
                <a:solidFill>
                  <a:srgbClr val="FFFFFF"/>
                </a:solidFill>
              </a:rPr>
              <a:t>.dispose ()</a:t>
            </a:r>
            <a:r>
              <a:rPr lang="en" sz="1300">
                <a:solidFill>
                  <a:srgbClr val="FFFFFF"/>
                </a:solidFill>
              </a:rPr>
              <a:t> : null</a:t>
            </a:r>
            <a:endParaRPr sz="1300">
              <a:solidFill>
                <a:srgbClr val="FFFFFF"/>
              </a:solidFill>
            </a:endParaRPr>
          </a:p>
          <a:p>
            <a:pPr indent="0" lvl="0" marL="0" rtl="0" algn="l">
              <a:spcBef>
                <a:spcPts val="0"/>
              </a:spcBef>
              <a:spcAft>
                <a:spcPts val="0"/>
              </a:spcAft>
              <a:buNone/>
            </a:pPr>
            <a:r>
              <a:rPr lang="en" sz="1300">
                <a:solidFill>
                  <a:srgbClr val="FFFFFF"/>
                </a:solidFill>
              </a:rPr>
              <a:t>Memanggil EventDispatcher.dispatchEvent dengan sebuah tipe event 'dispose'.</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b="1" lang="en" sz="1300">
                <a:solidFill>
                  <a:srgbClr val="FFFFFF"/>
                </a:solidFill>
              </a:rPr>
              <a:t>.transformUv ( uv : Vector2 ) </a:t>
            </a:r>
            <a:r>
              <a:rPr lang="en" sz="1300">
                <a:solidFill>
                  <a:srgbClr val="FFFFFF"/>
                </a:solidFill>
              </a:rPr>
              <a:t>: Vector2</a:t>
            </a:r>
            <a:endParaRPr sz="1300">
              <a:solidFill>
                <a:srgbClr val="FFFFFF"/>
              </a:solidFill>
            </a:endParaRPr>
          </a:p>
          <a:p>
            <a:pPr indent="0" lvl="0" marL="0" rtl="0" algn="l">
              <a:spcBef>
                <a:spcPts val="0"/>
              </a:spcBef>
              <a:spcAft>
                <a:spcPts val="0"/>
              </a:spcAft>
              <a:buNone/>
            </a:pPr>
            <a:r>
              <a:rPr lang="en" sz="1300">
                <a:solidFill>
                  <a:srgbClr val="FFFFFF"/>
                </a:solidFill>
              </a:rPr>
              <a:t>Mengubah basis UV pada nilai tekstur .offset, .repeat, .wrapS, .wrapT dan properti .flipY.</a:t>
            </a:r>
            <a:endParaRPr sz="1300">
              <a:solidFill>
                <a:srgbClr val="FFFFFF"/>
              </a:solidFill>
            </a:endParaRPr>
          </a:p>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700"/>
              <a:t>LOAD TEXTURE AND APPLYING TO MESH</a:t>
            </a:r>
            <a:endParaRPr sz="4700"/>
          </a:p>
        </p:txBody>
      </p:sp>
      <p:sp>
        <p:nvSpPr>
          <p:cNvPr id="229" name="Google Shape;229;p37"/>
          <p:cNvSpPr txBox="1"/>
          <p:nvPr>
            <p:ph idx="1" type="subTitle"/>
          </p:nvPr>
        </p:nvSpPr>
        <p:spPr>
          <a:xfrm>
            <a:off x="4917750" y="3290550"/>
            <a:ext cx="29349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Aplikasi texture sederhana</a:t>
            </a:r>
            <a:endParaRPr/>
          </a:p>
        </p:txBody>
      </p:sp>
      <p:sp>
        <p:nvSpPr>
          <p:cNvPr id="230" name="Google Shape;230;p37"/>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31" name="Google Shape;231;p3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8"/>
          <p:cNvSpPr txBox="1"/>
          <p:nvPr/>
        </p:nvSpPr>
        <p:spPr>
          <a:xfrm>
            <a:off x="553050" y="760500"/>
            <a:ext cx="8037900" cy="99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rPr>
              <a:t>Basic penggunaan texture adalah dengan menjadikannya ke dalam map material. Saat material digunakan untuk membuat mesh, mesh akan diwarnai sesuai texture yang digunakan.</a:t>
            </a:r>
            <a:endParaRPr sz="1800">
              <a:solidFill>
                <a:srgbClr val="FFFFFF"/>
              </a:solidFill>
            </a:endParaRPr>
          </a:p>
          <a:p>
            <a:pPr indent="0" lvl="0" marL="0" rtl="0" algn="just">
              <a:spcBef>
                <a:spcPts val="0"/>
              </a:spcBef>
              <a:spcAft>
                <a:spcPts val="0"/>
              </a:spcAft>
              <a:buNone/>
            </a:pPr>
            <a:r>
              <a:rPr lang="en" sz="1800">
                <a:solidFill>
                  <a:srgbClr val="FFFFFF"/>
                </a:solidFill>
              </a:rPr>
              <a:t>Load texture dengan mesh dapat dilakukan dengan code berikut:</a:t>
            </a:r>
            <a:endParaRPr sz="1800">
              <a:solidFill>
                <a:srgbClr val="FFFFFF"/>
              </a:solidFill>
            </a:endParaRPr>
          </a:p>
          <a:p>
            <a:pPr indent="0" lvl="0" marL="0" rtl="0" algn="just">
              <a:spcBef>
                <a:spcPts val="0"/>
              </a:spcBef>
              <a:spcAft>
                <a:spcPts val="0"/>
              </a:spcAft>
              <a:buNone/>
            </a:pPr>
            <a:r>
              <a:t/>
            </a:r>
            <a:endParaRPr sz="1800">
              <a:solidFill>
                <a:srgbClr val="FFFFFF"/>
              </a:solidFill>
            </a:endParaRPr>
          </a:p>
          <a:p>
            <a:pPr indent="0" lvl="0" marL="0" rtl="0" algn="just">
              <a:spcBef>
                <a:spcPts val="0"/>
              </a:spcBef>
              <a:spcAft>
                <a:spcPts val="0"/>
              </a:spcAft>
              <a:buNone/>
            </a:pPr>
            <a:r>
              <a:t/>
            </a:r>
            <a:endParaRPr sz="1800">
              <a:solidFill>
                <a:srgbClr val="FFFFFF"/>
              </a:solidFill>
            </a:endParaRPr>
          </a:p>
        </p:txBody>
      </p:sp>
      <p:pic>
        <p:nvPicPr>
          <p:cNvPr id="237" name="Google Shape;237;p38"/>
          <p:cNvPicPr preferRelativeResize="0"/>
          <p:nvPr/>
        </p:nvPicPr>
        <p:blipFill rotWithShape="1">
          <a:blip r:embed="rId4">
            <a:alphaModFix/>
          </a:blip>
          <a:srcRect b="52004" l="27595" r="31995" t="20274"/>
          <a:stretch/>
        </p:blipFill>
        <p:spPr>
          <a:xfrm>
            <a:off x="2281359" y="2097832"/>
            <a:ext cx="4581331" cy="1629512"/>
          </a:xfrm>
          <a:prstGeom prst="rect">
            <a:avLst/>
          </a:prstGeom>
          <a:noFill/>
          <a:ln>
            <a:noFill/>
          </a:ln>
        </p:spPr>
      </p:pic>
      <p:sp>
        <p:nvSpPr>
          <p:cNvPr id="238" name="Google Shape;238;p38"/>
          <p:cNvSpPr txBox="1"/>
          <p:nvPr/>
        </p:nvSpPr>
        <p:spPr>
          <a:xfrm>
            <a:off x="553050" y="3727353"/>
            <a:ext cx="8037900" cy="162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rPr>
              <a:t>Fungsi </a:t>
            </a:r>
            <a:r>
              <a:rPr b="1" lang="en" sz="1800">
                <a:solidFill>
                  <a:srgbClr val="FFFFFF"/>
                </a:solidFill>
              </a:rPr>
              <a:t>createMesh </a:t>
            </a:r>
            <a:r>
              <a:rPr lang="en" sz="1800">
                <a:solidFill>
                  <a:srgbClr val="FFFFFF"/>
                </a:solidFill>
              </a:rPr>
              <a:t>di atas menggunakan THREE.ImageUtils.loadTexture untuk menampilkan image file (format JPEG, GIF atau PNG) sebagai input texture. </a:t>
            </a:r>
            <a:endParaRPr sz="1800">
              <a:solidFill>
                <a:srgbClr val="FFFFFF"/>
              </a:solidFill>
            </a:endParaRPr>
          </a:p>
          <a:p>
            <a:pPr indent="0" lvl="0" marL="0" rtl="0" algn="just">
              <a:spcBef>
                <a:spcPts val="0"/>
              </a:spcBef>
              <a:spcAft>
                <a:spcPts val="0"/>
              </a:spcAft>
              <a:buNone/>
            </a:pPr>
            <a:r>
              <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9"/>
          <p:cNvSpPr txBox="1"/>
          <p:nvPr/>
        </p:nvSpPr>
        <p:spPr>
          <a:xfrm>
            <a:off x="553050" y="1124113"/>
            <a:ext cx="8037900" cy="106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rPr>
              <a:t>Texture akan dimuat secara asinkronus, namun hal itu sudah diatasi oleh render loop (around 60x per second). Tetapi apabila ingin menunggu hingga image texture termuat sempurna dapat dilakukan dengan:</a:t>
            </a:r>
            <a:endParaRPr sz="1800">
              <a:solidFill>
                <a:srgbClr val="FFFFFF"/>
              </a:solidFill>
            </a:endParaRPr>
          </a:p>
        </p:txBody>
      </p:sp>
      <p:pic>
        <p:nvPicPr>
          <p:cNvPr id="244" name="Google Shape;244;p39"/>
          <p:cNvPicPr preferRelativeResize="0"/>
          <p:nvPr/>
        </p:nvPicPr>
        <p:blipFill rotWithShape="1">
          <a:blip r:embed="rId4">
            <a:alphaModFix/>
          </a:blip>
          <a:srcRect b="55790" l="26564" r="33216" t="37513"/>
          <a:stretch/>
        </p:blipFill>
        <p:spPr>
          <a:xfrm>
            <a:off x="1093525" y="2186413"/>
            <a:ext cx="6956952" cy="651526"/>
          </a:xfrm>
          <a:prstGeom prst="rect">
            <a:avLst/>
          </a:prstGeom>
          <a:noFill/>
          <a:ln>
            <a:noFill/>
          </a:ln>
        </p:spPr>
      </p:pic>
      <p:sp>
        <p:nvSpPr>
          <p:cNvPr id="245" name="Google Shape;245;p39"/>
          <p:cNvSpPr txBox="1"/>
          <p:nvPr/>
        </p:nvSpPr>
        <p:spPr>
          <a:xfrm>
            <a:off x="553050" y="2957088"/>
            <a:ext cx="8037900" cy="106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rPr>
              <a:t>Digunakan fungsi pemanggilan kembali ke </a:t>
            </a:r>
            <a:r>
              <a:rPr b="1" lang="en" sz="1800">
                <a:solidFill>
                  <a:srgbClr val="FFFFFF"/>
                </a:solidFill>
              </a:rPr>
              <a:t>loadTexture, </a:t>
            </a:r>
            <a:r>
              <a:rPr lang="en" sz="1800">
                <a:solidFill>
                  <a:srgbClr val="FFFFFF"/>
                </a:solidFill>
              </a:rPr>
              <a:t>yang dipanggil apabila texture telah termuat. </a:t>
            </a:r>
            <a:endParaRPr sz="1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0"/>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 LOADERS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ANGGOTA KELOMPOK</a:t>
            </a:r>
            <a:endParaRPr sz="3000">
              <a:solidFill>
                <a:srgbClr val="F3F3F3"/>
              </a:solidFill>
            </a:endParaRPr>
          </a:p>
        </p:txBody>
      </p:sp>
      <p:sp>
        <p:nvSpPr>
          <p:cNvPr id="107" name="Google Shape;107;p23"/>
          <p:cNvSpPr txBox="1"/>
          <p:nvPr/>
        </p:nvSpPr>
        <p:spPr>
          <a:xfrm>
            <a:off x="2731225" y="1579375"/>
            <a:ext cx="493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jdhani"/>
                <a:ea typeface="Rajdhani"/>
                <a:cs typeface="Rajdhani"/>
                <a:sym typeface="Rajdhani"/>
              </a:rPr>
              <a:t>FARA DINDA MUTIA K (051840000112)</a:t>
            </a:r>
            <a:endParaRPr sz="2400">
              <a:solidFill>
                <a:srgbClr val="FFFFFF"/>
              </a:solidFill>
              <a:latin typeface="Rajdhani"/>
              <a:ea typeface="Rajdhani"/>
              <a:cs typeface="Rajdhani"/>
              <a:sym typeface="Rajdhani"/>
            </a:endParaRPr>
          </a:p>
        </p:txBody>
      </p:sp>
      <p:sp>
        <p:nvSpPr>
          <p:cNvPr id="108" name="Google Shape;108;p23"/>
          <p:cNvSpPr txBox="1"/>
          <p:nvPr/>
        </p:nvSpPr>
        <p:spPr>
          <a:xfrm>
            <a:off x="3548225" y="2218738"/>
            <a:ext cx="444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jdhani"/>
                <a:ea typeface="Rajdhani"/>
                <a:cs typeface="Rajdhani"/>
                <a:sym typeface="Rajdhani"/>
              </a:rPr>
              <a:t>SANDRA AGNES O</a:t>
            </a:r>
            <a:r>
              <a:rPr lang="en" sz="2400">
                <a:solidFill>
                  <a:srgbClr val="FFFFFF"/>
                </a:solidFill>
                <a:latin typeface="Rajdhani"/>
                <a:ea typeface="Rajdhani"/>
                <a:cs typeface="Rajdhani"/>
                <a:sym typeface="Rajdhani"/>
              </a:rPr>
              <a:t> (051840000124)</a:t>
            </a:r>
            <a:endParaRPr sz="2400">
              <a:solidFill>
                <a:srgbClr val="FFFFFF"/>
              </a:solidFill>
              <a:latin typeface="Rajdhani"/>
              <a:ea typeface="Rajdhani"/>
              <a:cs typeface="Rajdhani"/>
              <a:sym typeface="Rajdhani"/>
            </a:endParaRPr>
          </a:p>
        </p:txBody>
      </p:sp>
      <p:sp>
        <p:nvSpPr>
          <p:cNvPr id="109" name="Google Shape;109;p23"/>
          <p:cNvSpPr txBox="1"/>
          <p:nvPr/>
        </p:nvSpPr>
        <p:spPr>
          <a:xfrm>
            <a:off x="4418800" y="2858100"/>
            <a:ext cx="400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jdhani"/>
                <a:ea typeface="Rajdhani"/>
                <a:cs typeface="Rajdhani"/>
                <a:sym typeface="Rajdhani"/>
              </a:rPr>
              <a:t>RYAN DANU S</a:t>
            </a:r>
            <a:r>
              <a:rPr lang="en" sz="2400">
                <a:solidFill>
                  <a:srgbClr val="FFFFFF"/>
                </a:solidFill>
                <a:latin typeface="Rajdhani"/>
                <a:ea typeface="Rajdhani"/>
                <a:cs typeface="Rajdhani"/>
                <a:sym typeface="Rajdhani"/>
              </a:rPr>
              <a:t> (051840000144)</a:t>
            </a:r>
            <a:endParaRPr sz="2400">
              <a:solidFill>
                <a:srgbClr val="FFFFFF"/>
              </a:solidFill>
              <a:latin typeface="Rajdhani"/>
              <a:ea typeface="Rajdhani"/>
              <a:cs typeface="Rajdhani"/>
              <a:sym typeface="Rajdhani"/>
            </a:endParaRPr>
          </a:p>
        </p:txBody>
      </p:sp>
      <p:sp>
        <p:nvSpPr>
          <p:cNvPr id="110" name="Google Shape;110;p23"/>
          <p:cNvSpPr txBox="1"/>
          <p:nvPr/>
        </p:nvSpPr>
        <p:spPr>
          <a:xfrm>
            <a:off x="4822100" y="3543700"/>
            <a:ext cx="400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ajdhani"/>
                <a:ea typeface="Rajdhani"/>
                <a:cs typeface="Rajdhani"/>
                <a:sym typeface="Rajdhani"/>
              </a:rPr>
              <a:t>SITI CHOFIFAH</a:t>
            </a:r>
            <a:r>
              <a:rPr lang="en" sz="2400">
                <a:solidFill>
                  <a:srgbClr val="FFFFFF"/>
                </a:solidFill>
                <a:latin typeface="Rajdhani"/>
                <a:ea typeface="Rajdhani"/>
                <a:cs typeface="Rajdhani"/>
                <a:sym typeface="Rajdhani"/>
              </a:rPr>
              <a:t> (051840000039)</a:t>
            </a:r>
            <a:endParaRPr sz="2400">
              <a:solidFill>
                <a:srgbClr val="FFFFFF"/>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subTitle"/>
          </p:nvPr>
        </p:nvSpPr>
        <p:spPr>
          <a:xfrm>
            <a:off x="104150" y="421350"/>
            <a:ext cx="8717100" cy="4265100"/>
          </a:xfrm>
          <a:prstGeom prst="rect">
            <a:avLst/>
          </a:prstGeom>
        </p:spPr>
        <p:txBody>
          <a:bodyPr anchorCtr="0" anchor="ctr" bIns="91425" lIns="91425" spcFirstLastPara="1" rIns="91425" wrap="square" tIns="91425">
            <a:noAutofit/>
          </a:bodyPr>
          <a:lstStyle/>
          <a:p>
            <a:pPr indent="-400050" lvl="0" marL="457200" rtl="0" algn="l">
              <a:spcBef>
                <a:spcPts val="0"/>
              </a:spcBef>
              <a:spcAft>
                <a:spcPts val="0"/>
              </a:spcAft>
              <a:buSzPts val="2700"/>
              <a:buChar char="●"/>
            </a:pPr>
            <a:r>
              <a:rPr b="1" lang="en" sz="1300">
                <a:latin typeface="Fira Sans Condensed"/>
                <a:ea typeface="Fira Sans Condensed"/>
                <a:cs typeface="Fira Sans Condensed"/>
                <a:sym typeface="Fira Sans Condensed"/>
              </a:rPr>
              <a:t>THREE.DDSLoader</a:t>
            </a:r>
            <a:r>
              <a:rPr lang="en" sz="1300"/>
              <a:t> </a:t>
            </a:r>
            <a:endParaRPr sz="1300"/>
          </a:p>
          <a:p>
            <a:pPr indent="0" lvl="0" marL="457200" rtl="0" algn="l">
              <a:spcBef>
                <a:spcPts val="0"/>
              </a:spcBef>
              <a:spcAft>
                <a:spcPts val="0"/>
              </a:spcAft>
              <a:buNone/>
            </a:pPr>
            <a:r>
              <a:rPr lang="en" sz="1300"/>
              <a:t>Load texture dalam format DirectDraw Surface (dds), yang disimpan dalam compressed texture.</a:t>
            </a:r>
            <a:endParaRPr sz="1300"/>
          </a:p>
          <a:p>
            <a:pPr indent="0" lvl="0" marL="457200" rtl="0" algn="l">
              <a:spcBef>
                <a:spcPts val="0"/>
              </a:spcBef>
              <a:spcAft>
                <a:spcPts val="0"/>
              </a:spcAft>
              <a:buNone/>
            </a:pPr>
            <a:r>
              <a:rPr lang="en" sz="1300"/>
              <a:t>Untuk menggunakannya, cukup include DDSLoade.js dan load texture dengan code berikut:</a:t>
            </a:r>
            <a:endParaRPr sz="13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1300"/>
          </a:p>
          <a:p>
            <a:pPr indent="-400050" lvl="0" marL="457200" rtl="0" algn="l">
              <a:spcBef>
                <a:spcPts val="0"/>
              </a:spcBef>
              <a:spcAft>
                <a:spcPts val="0"/>
              </a:spcAft>
              <a:buSzPts val="2700"/>
              <a:buChar char="●"/>
            </a:pPr>
            <a:r>
              <a:rPr b="1" lang="en" sz="1300">
                <a:latin typeface="Fira Sans Condensed"/>
                <a:ea typeface="Fira Sans Condensed"/>
                <a:cs typeface="Fira Sans Condensed"/>
                <a:sym typeface="Fira Sans Condensed"/>
              </a:rPr>
              <a:t>THREE.PVRLoader</a:t>
            </a:r>
            <a:r>
              <a:rPr lang="en" sz="1300"/>
              <a:t> </a:t>
            </a:r>
            <a:endParaRPr sz="1300"/>
          </a:p>
          <a:p>
            <a:pPr indent="0" lvl="0" marL="457200" rtl="0" algn="l">
              <a:spcBef>
                <a:spcPts val="0"/>
              </a:spcBef>
              <a:spcAft>
                <a:spcPts val="0"/>
              </a:spcAft>
              <a:buNone/>
            </a:pPr>
            <a:r>
              <a:rPr lang="en" sz="1300"/>
              <a:t>Load texture dalam format Power VR (pvr), yang disimpan dalam compressed textures. Three.js mendukung penggunaan format Power VR 3.0</a:t>
            </a:r>
            <a:endParaRPr sz="1300"/>
          </a:p>
          <a:p>
            <a:pPr indent="0" lvl="0" marL="457200" rtl="0" algn="l">
              <a:spcBef>
                <a:spcPts val="0"/>
              </a:spcBef>
              <a:spcAft>
                <a:spcPts val="0"/>
              </a:spcAft>
              <a:buNone/>
            </a:pPr>
            <a:r>
              <a:rPr lang="en" sz="1300"/>
              <a:t>Untuk menggunakannya, cukup include PVRLoader.js dan load texture dengan code berikut: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2000"/>
          </a:p>
          <a:p>
            <a:pPr indent="-400050" lvl="0" marL="457200" rtl="0" algn="l">
              <a:spcBef>
                <a:spcPts val="0"/>
              </a:spcBef>
              <a:spcAft>
                <a:spcPts val="0"/>
              </a:spcAft>
              <a:buSzPts val="2700"/>
              <a:buChar char="●"/>
            </a:pPr>
            <a:r>
              <a:rPr b="1" lang="en" sz="1300">
                <a:latin typeface="Fira Sans Condensed"/>
                <a:ea typeface="Fira Sans Condensed"/>
                <a:cs typeface="Fira Sans Condensed"/>
                <a:sym typeface="Fira Sans Condensed"/>
              </a:rPr>
              <a:t>THREE.TGALoader</a:t>
            </a:r>
            <a:r>
              <a:rPr lang="en" sz="1300"/>
              <a:t> </a:t>
            </a:r>
            <a:endParaRPr sz="1300"/>
          </a:p>
          <a:p>
            <a:pPr indent="0" lvl="0" marL="457200" rtl="0" algn="l">
              <a:spcBef>
                <a:spcPts val="0"/>
              </a:spcBef>
              <a:spcAft>
                <a:spcPts val="0"/>
              </a:spcAft>
              <a:buNone/>
            </a:pPr>
            <a:r>
              <a:rPr lang="en" sz="1300"/>
              <a:t>Load texture dalam format Targa (tga). Format ini sering digunakan dalam 3D software programs. </a:t>
            </a:r>
            <a:endParaRPr sz="1300"/>
          </a:p>
          <a:p>
            <a:pPr indent="0" lvl="0" marL="457200" rtl="0" algn="l">
              <a:spcBef>
                <a:spcPts val="0"/>
              </a:spcBef>
              <a:spcAft>
                <a:spcPts val="0"/>
              </a:spcAft>
              <a:buNone/>
            </a:pPr>
            <a:r>
              <a:rPr lang="en" sz="1300"/>
              <a:t>Untuk menggunakannya, cukup include TGALoader.js dan load texture dengan code berikut:</a:t>
            </a:r>
            <a:endParaRPr sz="1300"/>
          </a:p>
        </p:txBody>
      </p:sp>
      <p:sp>
        <p:nvSpPr>
          <p:cNvPr id="256" name="Google Shape;256;p41"/>
          <p:cNvSpPr txBox="1"/>
          <p:nvPr>
            <p:ph type="title"/>
          </p:nvPr>
        </p:nvSpPr>
        <p:spPr>
          <a:xfrm>
            <a:off x="1690650" y="-97025"/>
            <a:ext cx="5762700" cy="99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Custom Loaders</a:t>
            </a:r>
            <a:endParaRPr sz="3000"/>
          </a:p>
        </p:txBody>
      </p:sp>
      <p:pic>
        <p:nvPicPr>
          <p:cNvPr id="257" name="Google Shape;257;p41"/>
          <p:cNvPicPr preferRelativeResize="0"/>
          <p:nvPr/>
        </p:nvPicPr>
        <p:blipFill rotWithShape="1">
          <a:blip r:embed="rId3">
            <a:alphaModFix/>
          </a:blip>
          <a:srcRect b="0" l="0" r="1806" t="0"/>
          <a:stretch/>
        </p:blipFill>
        <p:spPr>
          <a:xfrm>
            <a:off x="1690657" y="1590676"/>
            <a:ext cx="5399462" cy="427329"/>
          </a:xfrm>
          <a:prstGeom prst="rect">
            <a:avLst/>
          </a:prstGeom>
          <a:noFill/>
          <a:ln>
            <a:noFill/>
          </a:ln>
        </p:spPr>
      </p:pic>
      <p:pic>
        <p:nvPicPr>
          <p:cNvPr id="258" name="Google Shape;258;p41"/>
          <p:cNvPicPr preferRelativeResize="0"/>
          <p:nvPr/>
        </p:nvPicPr>
        <p:blipFill>
          <a:blip r:embed="rId4">
            <a:alphaModFix/>
          </a:blip>
          <a:stretch>
            <a:fillRect/>
          </a:stretch>
        </p:blipFill>
        <p:spPr>
          <a:xfrm>
            <a:off x="1690657" y="3171745"/>
            <a:ext cx="5399462" cy="427329"/>
          </a:xfrm>
          <a:prstGeom prst="rect">
            <a:avLst/>
          </a:prstGeom>
          <a:noFill/>
          <a:ln>
            <a:noFill/>
          </a:ln>
        </p:spPr>
      </p:pic>
      <p:pic>
        <p:nvPicPr>
          <p:cNvPr id="259" name="Google Shape;259;p41"/>
          <p:cNvPicPr preferRelativeResize="0"/>
          <p:nvPr/>
        </p:nvPicPr>
        <p:blipFill rotWithShape="1">
          <a:blip r:embed="rId5">
            <a:alphaModFix/>
          </a:blip>
          <a:srcRect b="0" l="0" r="-1389" t="0"/>
          <a:stretch/>
        </p:blipFill>
        <p:spPr>
          <a:xfrm>
            <a:off x="1653291" y="4469821"/>
            <a:ext cx="5474198" cy="4273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2"/>
          <p:cNvSpPr txBox="1"/>
          <p:nvPr>
            <p:ph type="title"/>
          </p:nvPr>
        </p:nvSpPr>
        <p:spPr>
          <a:xfrm>
            <a:off x="251175" y="971850"/>
            <a:ext cx="45006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900"/>
              <a:t>FILTERING &amp; MIPS</a:t>
            </a:r>
            <a:endParaRPr sz="5900"/>
          </a:p>
        </p:txBody>
      </p:sp>
      <p:sp>
        <p:nvSpPr>
          <p:cNvPr id="265" name="Google Shape;265;p42"/>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Penyaringan dan Mips</a:t>
            </a:r>
            <a:endParaRPr/>
          </a:p>
        </p:txBody>
      </p:sp>
      <p:sp>
        <p:nvSpPr>
          <p:cNvPr id="266" name="Google Shape;266;p42"/>
          <p:cNvSpPr txBox="1"/>
          <p:nvPr>
            <p:ph idx="2" type="title"/>
          </p:nvPr>
        </p:nvSpPr>
        <p:spPr>
          <a:xfrm>
            <a:off x="4849175" y="1001125"/>
            <a:ext cx="2160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67" name="Google Shape;267;p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idx="2" type="subTitle"/>
          </p:nvPr>
        </p:nvSpPr>
        <p:spPr>
          <a:xfrm flipH="1">
            <a:off x="664050" y="1617000"/>
            <a:ext cx="7815900" cy="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Mips adalah gambar texture yang berukuran setengah dari sebelumnya, mips dibentuk hingga didapatkan 1x1 mips</a:t>
            </a:r>
            <a:endParaRPr sz="1500"/>
          </a:p>
        </p:txBody>
      </p:sp>
      <p:sp>
        <p:nvSpPr>
          <p:cNvPr id="273" name="Google Shape;273;p43"/>
          <p:cNvSpPr txBox="1"/>
          <p:nvPr>
            <p:ph idx="4" type="subTitle"/>
          </p:nvPr>
        </p:nvSpPr>
        <p:spPr>
          <a:xfrm flipH="1">
            <a:off x="664125" y="877800"/>
            <a:ext cx="7704000" cy="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Jika texture digambar lebih besar atau lebih kecil dari ukuran aslinya, maka kita harus tau warna yang sesuai untuk setiap pixelnya. Cara mengetahuinya dibutuhkan filtering dan mips</a:t>
            </a:r>
            <a:endParaRPr sz="1500"/>
          </a:p>
        </p:txBody>
      </p:sp>
      <p:pic>
        <p:nvPicPr>
          <p:cNvPr id="274" name="Google Shape;274;p43"/>
          <p:cNvPicPr preferRelativeResize="0"/>
          <p:nvPr/>
        </p:nvPicPr>
        <p:blipFill rotWithShape="1">
          <a:blip r:embed="rId3">
            <a:alphaModFix/>
          </a:blip>
          <a:srcRect b="0" l="1283" r="0" t="0"/>
          <a:stretch/>
        </p:blipFill>
        <p:spPr>
          <a:xfrm>
            <a:off x="2488338" y="2356200"/>
            <a:ext cx="4055575" cy="204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idx="4" type="subTitle"/>
          </p:nvPr>
        </p:nvSpPr>
        <p:spPr>
          <a:xfrm flipH="1">
            <a:off x="1201400" y="556125"/>
            <a:ext cx="7095300" cy="3465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FFFFFF"/>
                </a:solidFill>
              </a:rPr>
              <a:t>J</a:t>
            </a:r>
            <a:r>
              <a:rPr lang="en" sz="1500">
                <a:solidFill>
                  <a:srgbClr val="FFFFFF"/>
                </a:solidFill>
              </a:rPr>
              <a:t>ika Texture yang digambar lebih besar dari ukuran aslinya, kita bisa set properties texture.magFilter menjadi THREE.NearestFilter atau THREE.LinearFilter</a:t>
            </a:r>
            <a:endParaRPr sz="1500">
              <a:solidFill>
                <a:srgbClr val="FFFFFF"/>
              </a:solidFill>
            </a:endParaRPr>
          </a:p>
          <a:p>
            <a:pPr indent="-304800" lvl="0" marL="457200" rtl="0" algn="l">
              <a:lnSpc>
                <a:spcPct val="115000"/>
              </a:lnSpc>
              <a:spcBef>
                <a:spcPts val="1200"/>
              </a:spcBef>
              <a:spcAft>
                <a:spcPts val="0"/>
              </a:spcAft>
              <a:buClr>
                <a:srgbClr val="FFFFFF"/>
              </a:buClr>
              <a:buSzPts val="1200"/>
              <a:buChar char="●"/>
            </a:pPr>
            <a:r>
              <a:rPr lang="en" sz="1500">
                <a:solidFill>
                  <a:srgbClr val="FFFFFF"/>
                </a:solidFill>
              </a:rPr>
              <a:t>THREE.NearestFilter = mengambil 1 pixel warna terdekat dari texture asli, saat diperbesar akan terlihat pixelated</a:t>
            </a:r>
            <a:endParaRPr sz="1500">
              <a:solidFill>
                <a:srgbClr val="FFFFFF"/>
              </a:solidFill>
            </a:endParaRPr>
          </a:p>
          <a:p>
            <a:pPr indent="-304800" lvl="0" marL="457200" rtl="0" algn="l">
              <a:spcBef>
                <a:spcPts val="0"/>
              </a:spcBef>
              <a:spcAft>
                <a:spcPts val="0"/>
              </a:spcAft>
              <a:buClr>
                <a:srgbClr val="FFFFFF"/>
              </a:buClr>
              <a:buSzPts val="1200"/>
              <a:buChar char="●"/>
            </a:pPr>
            <a:r>
              <a:rPr lang="en" sz="1500">
                <a:solidFill>
                  <a:srgbClr val="FFFFFF"/>
                </a:solidFill>
              </a:rPr>
              <a:t>THREE.LinearFilter =  mengambil warna dari 4 pixel terdekat lalu di blend untuk mendapat warna yang sesuai, saat diperbesar akan terlihat lebih smooth  (Default)</a:t>
            </a:r>
            <a:endParaRPr sz="1500">
              <a:solidFill>
                <a:srgbClr val="FFFFFF"/>
              </a:solidFill>
            </a:endParaRPr>
          </a:p>
          <a:p>
            <a:pPr indent="0" lvl="0" marL="45720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p:txBody>
      </p:sp>
      <p:pic>
        <p:nvPicPr>
          <p:cNvPr id="280" name="Google Shape;280;p44"/>
          <p:cNvPicPr preferRelativeResize="0"/>
          <p:nvPr/>
        </p:nvPicPr>
        <p:blipFill>
          <a:blip r:embed="rId3">
            <a:alphaModFix/>
          </a:blip>
          <a:stretch>
            <a:fillRect/>
          </a:stretch>
        </p:blipFill>
        <p:spPr>
          <a:xfrm>
            <a:off x="2667698" y="2611950"/>
            <a:ext cx="4162699" cy="1830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idx="4" type="subTitle"/>
          </p:nvPr>
        </p:nvSpPr>
        <p:spPr>
          <a:xfrm flipH="1">
            <a:off x="567000" y="72275"/>
            <a:ext cx="8010000" cy="466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FFFFFF"/>
                </a:solidFill>
              </a:rPr>
              <a:t>Jika Texture yang digambar lebih kecil dari ukuran aslinya, kita bisa set properties texture.minFilter menjadi 6 nilai seperti berikut</a:t>
            </a:r>
            <a:endParaRPr>
              <a:solidFill>
                <a:srgbClr val="FFFFFF"/>
              </a:solidFill>
            </a:endParaRPr>
          </a:p>
          <a:p>
            <a:pPr indent="-298450" lvl="0" marL="457200" rtl="0" algn="l">
              <a:lnSpc>
                <a:spcPct val="100000"/>
              </a:lnSpc>
              <a:spcBef>
                <a:spcPts val="0"/>
              </a:spcBef>
              <a:spcAft>
                <a:spcPts val="0"/>
              </a:spcAft>
              <a:buClr>
                <a:srgbClr val="FFFFFF"/>
              </a:buClr>
              <a:buSzPts val="1100"/>
              <a:buFont typeface="Fira Sans Condensed"/>
              <a:buChar char="●"/>
            </a:pPr>
            <a:r>
              <a:rPr b="1" lang="en">
                <a:solidFill>
                  <a:srgbClr val="FFFFFF"/>
                </a:solidFill>
                <a:latin typeface="Fira Sans Condensed"/>
                <a:ea typeface="Fira Sans Condensed"/>
                <a:cs typeface="Fira Sans Condensed"/>
                <a:sym typeface="Fira Sans Condensed"/>
              </a:rPr>
              <a:t>THREE.NearestFilter</a:t>
            </a:r>
            <a:endParaRPr b="1">
              <a:solidFill>
                <a:srgbClr val="FFFFFF"/>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rPr lang="en">
                <a:solidFill>
                  <a:srgbClr val="FFFFFF"/>
                </a:solidFill>
              </a:rPr>
              <a:t>mengambil 1 pixel warna terdekat dari texture asli, saat diperbesar akan terlihat pixelated</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298450" lvl="0" marL="457200" rtl="0" algn="l">
              <a:lnSpc>
                <a:spcPct val="100000"/>
              </a:lnSpc>
              <a:spcBef>
                <a:spcPts val="0"/>
              </a:spcBef>
              <a:spcAft>
                <a:spcPts val="0"/>
              </a:spcAft>
              <a:buClr>
                <a:srgbClr val="FFFFFF"/>
              </a:buClr>
              <a:buSzPts val="1100"/>
              <a:buChar char="●"/>
            </a:pPr>
            <a:r>
              <a:rPr b="1" lang="en">
                <a:solidFill>
                  <a:srgbClr val="FFFFFF"/>
                </a:solidFill>
                <a:latin typeface="Fira Sans Condensed"/>
                <a:ea typeface="Fira Sans Condensed"/>
                <a:cs typeface="Fira Sans Condensed"/>
                <a:sym typeface="Fira Sans Condensed"/>
              </a:rPr>
              <a:t>THREE.LinearFilter</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rPr lang="en">
                <a:solidFill>
                  <a:srgbClr val="FFFFFF"/>
                </a:solidFill>
              </a:rPr>
              <a:t>mengambil warna dari 4 pixel terdekat lalu di blend untuk mendapat warna yang sesuai, saat diperbesar akan terlihat lebih smooth</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298450" lvl="0" marL="457200" rtl="0" algn="l">
              <a:lnSpc>
                <a:spcPct val="100000"/>
              </a:lnSpc>
              <a:spcBef>
                <a:spcPts val="0"/>
              </a:spcBef>
              <a:spcAft>
                <a:spcPts val="0"/>
              </a:spcAft>
              <a:buClr>
                <a:srgbClr val="FFFFFF"/>
              </a:buClr>
              <a:buSzPts val="1100"/>
              <a:buChar char="●"/>
            </a:pPr>
            <a:r>
              <a:rPr b="1" lang="en">
                <a:solidFill>
                  <a:srgbClr val="FFFFFF"/>
                </a:solidFill>
                <a:latin typeface="Fira Sans Condensed"/>
                <a:ea typeface="Fira Sans Condensed"/>
                <a:cs typeface="Fira Sans Condensed"/>
                <a:sym typeface="Fira Sans Condensed"/>
              </a:rPr>
              <a:t>THREE.NearestMipMapNearestFilter</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rPr lang="en">
                <a:solidFill>
                  <a:srgbClr val="FFFFFF"/>
                </a:solidFill>
              </a:rPr>
              <a:t>mengambil mip terdekat lalu dilakukan sesuai aturan NearestFilter</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298450" lvl="0" marL="457200" rtl="0" algn="l">
              <a:lnSpc>
                <a:spcPct val="100000"/>
              </a:lnSpc>
              <a:spcBef>
                <a:spcPts val="0"/>
              </a:spcBef>
              <a:spcAft>
                <a:spcPts val="0"/>
              </a:spcAft>
              <a:buClr>
                <a:srgbClr val="FFFFFF"/>
              </a:buClr>
              <a:buSzPts val="1100"/>
              <a:buChar char="●"/>
            </a:pPr>
            <a:r>
              <a:rPr b="1" lang="en">
                <a:solidFill>
                  <a:srgbClr val="FFFFFF"/>
                </a:solidFill>
                <a:latin typeface="Fira Sans Condensed"/>
                <a:ea typeface="Fira Sans Condensed"/>
                <a:cs typeface="Fira Sans Condensed"/>
                <a:sym typeface="Fira Sans Condensed"/>
              </a:rPr>
              <a:t>THREE.NearestMipMapLinearFilter</a:t>
            </a:r>
            <a:r>
              <a:rPr lang="en">
                <a:solidFill>
                  <a:srgbClr val="FFFFFF"/>
                </a:solidFill>
              </a:rPr>
              <a:t> </a:t>
            </a:r>
            <a:endParaRPr>
              <a:solidFill>
                <a:srgbClr val="FFFFFF"/>
              </a:solidFill>
            </a:endParaRPr>
          </a:p>
          <a:p>
            <a:pPr indent="0" lvl="0" marL="457200" rtl="0" algn="l">
              <a:lnSpc>
                <a:spcPct val="100000"/>
              </a:lnSpc>
              <a:spcBef>
                <a:spcPts val="0"/>
              </a:spcBef>
              <a:spcAft>
                <a:spcPts val="0"/>
              </a:spcAft>
              <a:buNone/>
            </a:pPr>
            <a:r>
              <a:rPr lang="en">
                <a:solidFill>
                  <a:srgbClr val="FFFFFF"/>
                </a:solidFill>
              </a:rPr>
              <a:t>mengambil 2 mip terdekat lalu diblend untuk mendapatkan nilai tengah sehingga menjadi lebih smooth</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298450" lvl="0" marL="457200" rtl="0" algn="l">
              <a:lnSpc>
                <a:spcPct val="100000"/>
              </a:lnSpc>
              <a:spcBef>
                <a:spcPts val="0"/>
              </a:spcBef>
              <a:spcAft>
                <a:spcPts val="0"/>
              </a:spcAft>
              <a:buClr>
                <a:srgbClr val="FFFFFF"/>
              </a:buClr>
              <a:buSzPts val="1100"/>
              <a:buFont typeface="Fira Sans Condensed"/>
              <a:buChar char="●"/>
            </a:pPr>
            <a:r>
              <a:rPr b="1" lang="en">
                <a:solidFill>
                  <a:srgbClr val="FFFFFF"/>
                </a:solidFill>
                <a:latin typeface="Fira Sans Condensed"/>
                <a:ea typeface="Fira Sans Condensed"/>
                <a:cs typeface="Fira Sans Condensed"/>
                <a:sym typeface="Fira Sans Condensed"/>
              </a:rPr>
              <a:t>THREE.LinearMipMapNearestFilter</a:t>
            </a:r>
            <a:endParaRPr b="1">
              <a:solidFill>
                <a:srgbClr val="FFFFFF"/>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rPr lang="en">
                <a:solidFill>
                  <a:srgbClr val="FFFFFF"/>
                </a:solidFill>
              </a:rPr>
              <a:t>mengambil mip terdekat lalu diambil 4 pixel terdekat untuk diblend (mirip linearFilter)</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298450" lvl="0" marL="457200" rtl="0" algn="l">
              <a:spcBef>
                <a:spcPts val="0"/>
              </a:spcBef>
              <a:spcAft>
                <a:spcPts val="0"/>
              </a:spcAft>
              <a:buClr>
                <a:srgbClr val="FFFFFF"/>
              </a:buClr>
              <a:buSzPts val="1100"/>
              <a:buFont typeface="Fira Sans Condensed"/>
              <a:buChar char="●"/>
            </a:pPr>
            <a:r>
              <a:rPr b="1" lang="en">
                <a:solidFill>
                  <a:srgbClr val="FFFFFF"/>
                </a:solidFill>
                <a:latin typeface="Fira Sans Condensed"/>
                <a:ea typeface="Fira Sans Condensed"/>
                <a:cs typeface="Fira Sans Condensed"/>
                <a:sym typeface="Fira Sans Condensed"/>
              </a:rPr>
              <a:t>THREE.LinearMipMapLinearFilter </a:t>
            </a:r>
            <a:endParaRPr b="1">
              <a:solidFill>
                <a:srgbClr val="FFFFFF"/>
              </a:solidFill>
              <a:latin typeface="Fira Sans Condensed"/>
              <a:ea typeface="Fira Sans Condensed"/>
              <a:cs typeface="Fira Sans Condensed"/>
              <a:sym typeface="Fira Sans Condensed"/>
            </a:endParaRPr>
          </a:p>
          <a:p>
            <a:pPr indent="0" lvl="0" marL="457200" rtl="0" algn="l">
              <a:spcBef>
                <a:spcPts val="0"/>
              </a:spcBef>
              <a:spcAft>
                <a:spcPts val="0"/>
              </a:spcAft>
              <a:buNone/>
            </a:pPr>
            <a:r>
              <a:rPr lang="en">
                <a:solidFill>
                  <a:srgbClr val="FFFFFF"/>
                </a:solidFill>
              </a:rPr>
              <a:t>mengambil 2 mip terdekat lalu diambil 4 pixel terdekat untuk diblend (Default)</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6"/>
          <p:cNvSpPr txBox="1"/>
          <p:nvPr>
            <p:ph type="title"/>
          </p:nvPr>
        </p:nvSpPr>
        <p:spPr>
          <a:xfrm>
            <a:off x="270775" y="971850"/>
            <a:ext cx="4039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t>CREATE WRINKLES</a:t>
            </a:r>
            <a:endParaRPr sz="6800"/>
          </a:p>
        </p:txBody>
      </p:sp>
      <p:sp>
        <p:nvSpPr>
          <p:cNvPr id="291" name="Google Shape;291;p46"/>
          <p:cNvSpPr txBox="1"/>
          <p:nvPr>
            <p:ph idx="1" type="subTitle"/>
          </p:nvPr>
        </p:nvSpPr>
        <p:spPr>
          <a:xfrm>
            <a:off x="4917750" y="3290550"/>
            <a:ext cx="2310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Membuat kerutan dengan bump map dan normal map</a:t>
            </a:r>
            <a:endParaRPr/>
          </a:p>
        </p:txBody>
      </p:sp>
      <p:sp>
        <p:nvSpPr>
          <p:cNvPr id="292" name="Google Shape;292;p46"/>
          <p:cNvSpPr txBox="1"/>
          <p:nvPr>
            <p:ph idx="2" type="title"/>
          </p:nvPr>
        </p:nvSpPr>
        <p:spPr>
          <a:xfrm>
            <a:off x="4849175" y="1001125"/>
            <a:ext cx="2160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93" name="Google Shape;293;p4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7"/>
          <p:cNvSpPr txBox="1"/>
          <p:nvPr>
            <p:ph idx="4294967295" type="subTitle"/>
          </p:nvPr>
        </p:nvSpPr>
        <p:spPr>
          <a:xfrm flipH="1">
            <a:off x="4305801" y="1149100"/>
            <a:ext cx="1919400" cy="61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3000">
                <a:latin typeface="Rajdhani"/>
                <a:ea typeface="Rajdhani"/>
                <a:cs typeface="Rajdhani"/>
                <a:sym typeface="Rajdhani"/>
              </a:rPr>
              <a:t>BUMP MAP</a:t>
            </a:r>
            <a:endParaRPr b="1" sz="3000">
              <a:latin typeface="Rajdhani"/>
              <a:ea typeface="Rajdhani"/>
              <a:cs typeface="Rajdhani"/>
              <a:sym typeface="Rajdhani"/>
            </a:endParaRPr>
          </a:p>
        </p:txBody>
      </p:sp>
      <p:sp>
        <p:nvSpPr>
          <p:cNvPr id="299" name="Google Shape;299;p47"/>
          <p:cNvSpPr/>
          <p:nvPr/>
        </p:nvSpPr>
        <p:spPr>
          <a:xfrm>
            <a:off x="3352471" y="3332244"/>
            <a:ext cx="727200" cy="7902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3352471" y="985892"/>
            <a:ext cx="727200" cy="7902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47"/>
          <p:cNvCxnSpPr>
            <a:stCxn id="300" idx="1"/>
            <a:endCxn id="302" idx="2"/>
          </p:cNvCxnSpPr>
          <p:nvPr/>
        </p:nvCxnSpPr>
        <p:spPr>
          <a:xfrm flipH="1">
            <a:off x="2542771" y="1380992"/>
            <a:ext cx="809700" cy="11907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303" name="Google Shape;303;p47"/>
          <p:cNvCxnSpPr>
            <a:stCxn id="302" idx="2"/>
            <a:endCxn id="299" idx="1"/>
          </p:cNvCxnSpPr>
          <p:nvPr/>
        </p:nvCxnSpPr>
        <p:spPr>
          <a:xfrm>
            <a:off x="2542725" y="2571750"/>
            <a:ext cx="809700" cy="1155600"/>
          </a:xfrm>
          <a:prstGeom prst="bentConnector3">
            <a:avLst>
              <a:gd fmla="val 50003" name="adj1"/>
            </a:avLst>
          </a:prstGeom>
          <a:noFill/>
          <a:ln cap="flat" cmpd="sng" w="19050">
            <a:solidFill>
              <a:srgbClr val="F3F3F3"/>
            </a:solidFill>
            <a:prstDash val="solid"/>
            <a:round/>
            <a:headEnd len="med" w="med" type="none"/>
            <a:tailEnd len="med" w="med" type="none"/>
          </a:ln>
        </p:spPr>
      </p:cxnSp>
      <p:sp>
        <p:nvSpPr>
          <p:cNvPr id="302" name="Google Shape;302;p47"/>
          <p:cNvSpPr txBox="1"/>
          <p:nvPr>
            <p:ph idx="4294967295" type="subTitle"/>
          </p:nvPr>
        </p:nvSpPr>
        <p:spPr>
          <a:xfrm flipH="1" rot="-5400000">
            <a:off x="263025" y="2322900"/>
            <a:ext cx="40617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3400">
                <a:latin typeface="Rajdhani"/>
                <a:ea typeface="Rajdhani"/>
                <a:cs typeface="Rajdhani"/>
                <a:sym typeface="Rajdhani"/>
              </a:rPr>
              <a:t>MEMBUAT KERUTAN</a:t>
            </a:r>
            <a:endParaRPr b="1" sz="3400">
              <a:latin typeface="Rajdhani"/>
              <a:ea typeface="Rajdhani"/>
              <a:cs typeface="Rajdhani"/>
              <a:sym typeface="Rajdhani"/>
            </a:endParaRPr>
          </a:p>
        </p:txBody>
      </p:sp>
      <p:grpSp>
        <p:nvGrpSpPr>
          <p:cNvPr id="304" name="Google Shape;304;p47"/>
          <p:cNvGrpSpPr/>
          <p:nvPr/>
        </p:nvGrpSpPr>
        <p:grpSpPr>
          <a:xfrm>
            <a:off x="3512059" y="1206580"/>
            <a:ext cx="407561" cy="348696"/>
            <a:chOff x="3967437" y="3837102"/>
            <a:chExt cx="364708" cy="295405"/>
          </a:xfrm>
        </p:grpSpPr>
        <p:sp>
          <p:nvSpPr>
            <p:cNvPr id="305" name="Google Shape;305;p47"/>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7"/>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47"/>
          <p:cNvGrpSpPr/>
          <p:nvPr/>
        </p:nvGrpSpPr>
        <p:grpSpPr>
          <a:xfrm>
            <a:off x="3512059" y="3552943"/>
            <a:ext cx="407561" cy="348696"/>
            <a:chOff x="3967437" y="3837102"/>
            <a:chExt cx="364708" cy="295405"/>
          </a:xfrm>
        </p:grpSpPr>
        <p:sp>
          <p:nvSpPr>
            <p:cNvPr id="311" name="Google Shape;311;p47"/>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47"/>
          <p:cNvSpPr txBox="1"/>
          <p:nvPr>
            <p:ph idx="4294967295" type="subTitle"/>
          </p:nvPr>
        </p:nvSpPr>
        <p:spPr>
          <a:xfrm flipH="1">
            <a:off x="4305676" y="3495400"/>
            <a:ext cx="2336100" cy="61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3000">
                <a:latin typeface="Rajdhani"/>
                <a:ea typeface="Rajdhani"/>
                <a:cs typeface="Rajdhani"/>
                <a:sym typeface="Rajdhani"/>
              </a:rPr>
              <a:t>NORMAL </a:t>
            </a:r>
            <a:r>
              <a:rPr b="1" lang="en" sz="3000">
                <a:latin typeface="Rajdhani"/>
                <a:ea typeface="Rajdhani"/>
                <a:cs typeface="Rajdhani"/>
                <a:sym typeface="Rajdhani"/>
              </a:rPr>
              <a:t>MAP</a:t>
            </a:r>
            <a:endParaRPr b="1" sz="3000">
              <a:latin typeface="Rajdhani"/>
              <a:ea typeface="Rajdhani"/>
              <a:cs typeface="Rajdhani"/>
              <a:sym typeface="Rajdhan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8"/>
          <p:cNvSpPr txBox="1"/>
          <p:nvPr/>
        </p:nvSpPr>
        <p:spPr>
          <a:xfrm>
            <a:off x="518350" y="1326900"/>
            <a:ext cx="5661000" cy="28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Bump Map digunakan untuk menambah kedalaman pada sebuah material. </a:t>
            </a:r>
            <a:endParaRPr sz="2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Penambahan tekstur Bump Map pada material akan membuat objek terlihat lebih </a:t>
            </a:r>
            <a:r>
              <a:rPr lang="en" sz="2600">
                <a:solidFill>
                  <a:srgbClr val="FFFFFF"/>
                </a:solidFill>
                <a:latin typeface="Fira Sans Condensed Light"/>
                <a:ea typeface="Fira Sans Condensed Light"/>
                <a:cs typeface="Fira Sans Condensed Light"/>
                <a:sym typeface="Fira Sans Condensed Light"/>
              </a:rPr>
              <a:t>detail</a:t>
            </a:r>
            <a:r>
              <a:rPr lang="en" sz="2600">
                <a:solidFill>
                  <a:srgbClr val="FFFFFF"/>
                </a:solidFill>
                <a:latin typeface="Fira Sans Condensed Light"/>
                <a:ea typeface="Fira Sans Condensed Light"/>
                <a:cs typeface="Fira Sans Condensed Light"/>
                <a:sym typeface="Fira Sans Condensed Light"/>
              </a:rPr>
              <a:t> dan lebih dalam daripada objek yang tidak menambahkan Bump Map pada teksturnya.</a:t>
            </a:r>
            <a:endParaRPr sz="2600">
              <a:solidFill>
                <a:srgbClr val="FFFFFF"/>
              </a:solidFill>
              <a:latin typeface="Fira Sans Condensed Light"/>
              <a:ea typeface="Fira Sans Condensed Light"/>
              <a:cs typeface="Fira Sans Condensed Light"/>
              <a:sym typeface="Fira Sans Condensed Light"/>
            </a:endParaRPr>
          </a:p>
        </p:txBody>
      </p:sp>
      <p:pic>
        <p:nvPicPr>
          <p:cNvPr id="322" name="Google Shape;322;p48"/>
          <p:cNvPicPr preferRelativeResize="0"/>
          <p:nvPr/>
        </p:nvPicPr>
        <p:blipFill rotWithShape="1">
          <a:blip r:embed="rId4">
            <a:alphaModFix/>
          </a:blip>
          <a:srcRect b="0" l="25302" r="25297" t="0"/>
          <a:stretch/>
        </p:blipFill>
        <p:spPr>
          <a:xfrm>
            <a:off x="6037325" y="1748975"/>
            <a:ext cx="2845450" cy="3240024"/>
          </a:xfrm>
          <a:prstGeom prst="rect">
            <a:avLst/>
          </a:prstGeom>
          <a:noFill/>
          <a:ln>
            <a:noFill/>
          </a:ln>
        </p:spPr>
      </p:pic>
      <p:sp>
        <p:nvSpPr>
          <p:cNvPr id="323" name="Google Shape;323;p48"/>
          <p:cNvSpPr txBox="1"/>
          <p:nvPr>
            <p:ph idx="4294967295" type="subTitle"/>
          </p:nvPr>
        </p:nvSpPr>
        <p:spPr>
          <a:xfrm flipH="1">
            <a:off x="1606449" y="489175"/>
            <a:ext cx="3484800" cy="616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b="1" lang="en" sz="4800">
                <a:latin typeface="Rajdhani"/>
                <a:ea typeface="Rajdhani"/>
                <a:cs typeface="Rajdhani"/>
                <a:sym typeface="Rajdhani"/>
              </a:rPr>
              <a:t>BUMP MAP</a:t>
            </a:r>
            <a:endParaRPr b="1" sz="4800">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pic>
        <p:nvPicPr>
          <p:cNvPr id="328" name="Google Shape;328;p49"/>
          <p:cNvPicPr preferRelativeResize="0"/>
          <p:nvPr/>
        </p:nvPicPr>
        <p:blipFill rotWithShape="1">
          <a:blip r:embed="rId4">
            <a:alphaModFix/>
          </a:blip>
          <a:srcRect b="30693" l="54518" r="25865" t="33596"/>
          <a:stretch/>
        </p:blipFill>
        <p:spPr>
          <a:xfrm>
            <a:off x="2214225" y="612800"/>
            <a:ext cx="1687450" cy="1727900"/>
          </a:xfrm>
          <a:prstGeom prst="rect">
            <a:avLst/>
          </a:prstGeom>
          <a:noFill/>
          <a:ln>
            <a:noFill/>
          </a:ln>
        </p:spPr>
      </p:pic>
      <p:sp>
        <p:nvSpPr>
          <p:cNvPr id="329" name="Google Shape;329;p49"/>
          <p:cNvSpPr txBox="1"/>
          <p:nvPr/>
        </p:nvSpPr>
        <p:spPr>
          <a:xfrm>
            <a:off x="832075" y="2534500"/>
            <a:ext cx="7479900" cy="188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400">
                <a:solidFill>
                  <a:srgbClr val="FFFFFF"/>
                </a:solidFill>
                <a:latin typeface="Fira Sans Condensed Light"/>
                <a:ea typeface="Fira Sans Condensed Light"/>
                <a:cs typeface="Fira Sans Condensed Light"/>
                <a:sym typeface="Fira Sans Condensed Light"/>
              </a:rPr>
              <a:t>Bump Map merupakan versi greyscale (black - white) dari image texture yang digunakan. Namun Bump Map juga dapat berupa image berwarna. Intensitas pixel dari image tersebut yang mengatur kedalaman cekungannya.</a:t>
            </a:r>
            <a:endParaRPr sz="2400">
              <a:solidFill>
                <a:srgbClr val="FFFFFF"/>
              </a:solidFill>
              <a:latin typeface="Fira Sans Condensed Light"/>
              <a:ea typeface="Fira Sans Condensed Light"/>
              <a:cs typeface="Fira Sans Condensed Light"/>
              <a:sym typeface="Fira Sans Condensed Light"/>
            </a:endParaRPr>
          </a:p>
        </p:txBody>
      </p:sp>
      <p:pic>
        <p:nvPicPr>
          <p:cNvPr id="330" name="Google Shape;330;p49"/>
          <p:cNvPicPr preferRelativeResize="0"/>
          <p:nvPr/>
        </p:nvPicPr>
        <p:blipFill rotWithShape="1">
          <a:blip r:embed="rId4">
            <a:alphaModFix/>
          </a:blip>
          <a:srcRect b="30693" l="75191" r="5192" t="33596"/>
          <a:stretch/>
        </p:blipFill>
        <p:spPr>
          <a:xfrm>
            <a:off x="4874019" y="612800"/>
            <a:ext cx="1687450" cy="172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0"/>
          <p:cNvSpPr txBox="1"/>
          <p:nvPr/>
        </p:nvSpPr>
        <p:spPr>
          <a:xfrm>
            <a:off x="3017325" y="1703863"/>
            <a:ext cx="5661000" cy="289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Pada Normal Map, kerutan tidak bergantung pada kedalaman, melainkan pada arah. Jadi details texture akan bergantung pada arah pandang dan cahaya yang ada.</a:t>
            </a:r>
            <a:endParaRPr sz="2600">
              <a:solidFill>
                <a:srgbClr val="FFFFFF"/>
              </a:solidFill>
              <a:latin typeface="Fira Sans Condensed Light"/>
              <a:ea typeface="Fira Sans Condensed Light"/>
              <a:cs typeface="Fira Sans Condensed Light"/>
              <a:sym typeface="Fira Sans Condensed Light"/>
            </a:endParaRPr>
          </a:p>
        </p:txBody>
      </p:sp>
      <p:pic>
        <p:nvPicPr>
          <p:cNvPr id="336" name="Google Shape;336;p50"/>
          <p:cNvPicPr preferRelativeResize="0"/>
          <p:nvPr/>
        </p:nvPicPr>
        <p:blipFill rotWithShape="1">
          <a:blip r:embed="rId4">
            <a:alphaModFix/>
          </a:blip>
          <a:srcRect b="0" l="25302" r="25297" t="0"/>
          <a:stretch/>
        </p:blipFill>
        <p:spPr>
          <a:xfrm flipH="1">
            <a:off x="208273" y="1429950"/>
            <a:ext cx="2767152" cy="3240024"/>
          </a:xfrm>
          <a:prstGeom prst="rect">
            <a:avLst/>
          </a:prstGeom>
          <a:noFill/>
          <a:ln>
            <a:noFill/>
          </a:ln>
        </p:spPr>
      </p:pic>
      <p:sp>
        <p:nvSpPr>
          <p:cNvPr id="337" name="Google Shape;337;p50"/>
          <p:cNvSpPr txBox="1"/>
          <p:nvPr>
            <p:ph idx="4294967295" type="subTitle"/>
          </p:nvPr>
        </p:nvSpPr>
        <p:spPr>
          <a:xfrm flipH="1">
            <a:off x="3804075" y="886963"/>
            <a:ext cx="4087500" cy="616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b="1" lang="en" sz="4800">
                <a:latin typeface="Rajdhani"/>
                <a:ea typeface="Rajdhani"/>
                <a:cs typeface="Rajdhani"/>
                <a:sym typeface="Rajdhani"/>
              </a:rPr>
              <a:t>NORMAL </a:t>
            </a:r>
            <a:r>
              <a:rPr b="1" lang="en" sz="4800">
                <a:latin typeface="Rajdhani"/>
                <a:ea typeface="Rajdhani"/>
                <a:cs typeface="Rajdhani"/>
                <a:sym typeface="Rajdhani"/>
              </a:rPr>
              <a:t>MAP</a:t>
            </a:r>
            <a:endParaRPr b="1" sz="4800">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829589" y="587375"/>
            <a:ext cx="21801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LOAD TEXTURE</a:t>
            </a:r>
            <a:endParaRPr/>
          </a:p>
        </p:txBody>
      </p:sp>
      <p:sp>
        <p:nvSpPr>
          <p:cNvPr id="116" name="Google Shape;116;p24"/>
          <p:cNvSpPr txBox="1"/>
          <p:nvPr>
            <p:ph idx="1" type="subTitle"/>
          </p:nvPr>
        </p:nvSpPr>
        <p:spPr>
          <a:xfrm>
            <a:off x="829589" y="918305"/>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Aplikasi texture sederhana</a:t>
            </a:r>
            <a:endParaRPr/>
          </a:p>
        </p:txBody>
      </p:sp>
      <p:sp>
        <p:nvSpPr>
          <p:cNvPr id="117" name="Google Shape;117;p24"/>
          <p:cNvSpPr txBox="1"/>
          <p:nvPr>
            <p:ph idx="2" type="title"/>
          </p:nvPr>
        </p:nvSpPr>
        <p:spPr>
          <a:xfrm>
            <a:off x="819526" y="3719825"/>
            <a:ext cx="28263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t>CREATE WRINKLES</a:t>
            </a:r>
            <a:endParaRPr sz="2100"/>
          </a:p>
        </p:txBody>
      </p:sp>
      <p:sp>
        <p:nvSpPr>
          <p:cNvPr id="118" name="Google Shape;118;p24"/>
          <p:cNvSpPr txBox="1"/>
          <p:nvPr>
            <p:ph idx="3" type="subTitle"/>
          </p:nvPr>
        </p:nvSpPr>
        <p:spPr>
          <a:xfrm>
            <a:off x="819525" y="4050775"/>
            <a:ext cx="2386500" cy="6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Membuat kerutan dengan bump map dan normal map</a:t>
            </a:r>
            <a:endParaRPr>
              <a:solidFill>
                <a:schemeClr val="lt2"/>
              </a:solidFill>
            </a:endParaRPr>
          </a:p>
          <a:p>
            <a:pPr indent="0" lvl="0" marL="0" rtl="0" algn="l">
              <a:lnSpc>
                <a:spcPct val="100000"/>
              </a:lnSpc>
              <a:spcBef>
                <a:spcPts val="0"/>
              </a:spcBef>
              <a:spcAft>
                <a:spcPts val="1600"/>
              </a:spcAft>
              <a:buNone/>
            </a:pPr>
            <a:r>
              <a:t/>
            </a:r>
            <a:endParaRPr/>
          </a:p>
        </p:txBody>
      </p:sp>
      <p:sp>
        <p:nvSpPr>
          <p:cNvPr id="119" name="Google Shape;119;p24"/>
          <p:cNvSpPr txBox="1"/>
          <p:nvPr>
            <p:ph idx="4" type="title"/>
          </p:nvPr>
        </p:nvSpPr>
        <p:spPr>
          <a:xfrm>
            <a:off x="831074" y="2099475"/>
            <a:ext cx="25722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t>FILTERING </a:t>
            </a:r>
            <a:r>
              <a:rPr lang="en" sz="2100"/>
              <a:t>&amp; MIPS</a:t>
            </a:r>
            <a:endParaRPr sz="2100"/>
          </a:p>
        </p:txBody>
      </p:sp>
      <p:sp>
        <p:nvSpPr>
          <p:cNvPr id="120" name="Google Shape;120;p24"/>
          <p:cNvSpPr txBox="1"/>
          <p:nvPr>
            <p:ph idx="5" type="subTitle"/>
          </p:nvPr>
        </p:nvSpPr>
        <p:spPr>
          <a:xfrm>
            <a:off x="831080" y="2430416"/>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Penyaringan dan Mips</a:t>
            </a:r>
            <a:endParaRPr/>
          </a:p>
        </p:txBody>
      </p:sp>
      <p:sp>
        <p:nvSpPr>
          <p:cNvPr id="121" name="Google Shape;121;p24"/>
          <p:cNvSpPr txBox="1"/>
          <p:nvPr>
            <p:ph idx="8" type="title"/>
          </p:nvPr>
        </p:nvSpPr>
        <p:spPr>
          <a:xfrm>
            <a:off x="77075" y="2389828"/>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2" name="Google Shape;122;p24"/>
          <p:cNvSpPr txBox="1"/>
          <p:nvPr>
            <p:ph idx="9" type="title"/>
          </p:nvPr>
        </p:nvSpPr>
        <p:spPr>
          <a:xfrm>
            <a:off x="77075" y="868481"/>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23" name="Google Shape;123;p24"/>
          <p:cNvSpPr txBox="1"/>
          <p:nvPr>
            <p:ph idx="14" type="title"/>
          </p:nvPr>
        </p:nvSpPr>
        <p:spPr>
          <a:xfrm>
            <a:off x="77075" y="3986987"/>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24" name="Google Shape;124;p24"/>
          <p:cNvCxnSpPr/>
          <p:nvPr/>
        </p:nvCxnSpPr>
        <p:spPr>
          <a:xfrm>
            <a:off x="707327" y="229378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25" name="Google Shape;125;p24"/>
          <p:cNvCxnSpPr/>
          <p:nvPr/>
        </p:nvCxnSpPr>
        <p:spPr>
          <a:xfrm>
            <a:off x="707397" y="388679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26" name="Google Shape;126;p24"/>
          <p:cNvCxnSpPr/>
          <p:nvPr/>
        </p:nvCxnSpPr>
        <p:spPr>
          <a:xfrm>
            <a:off x="707327" y="757019"/>
            <a:ext cx="0" cy="638100"/>
          </a:xfrm>
          <a:prstGeom prst="straightConnector1">
            <a:avLst/>
          </a:prstGeom>
          <a:noFill/>
          <a:ln cap="flat" cmpd="sng" w="19050">
            <a:solidFill>
              <a:srgbClr val="F3F3F3"/>
            </a:solidFill>
            <a:prstDash val="solid"/>
            <a:round/>
            <a:headEnd len="med" w="med" type="oval"/>
            <a:tailEnd len="med" w="med" type="oval"/>
          </a:ln>
        </p:spPr>
      </p:cxnSp>
      <p:sp>
        <p:nvSpPr>
          <p:cNvPr id="127" name="Google Shape;127;p24"/>
          <p:cNvSpPr txBox="1"/>
          <p:nvPr>
            <p:ph type="title"/>
          </p:nvPr>
        </p:nvSpPr>
        <p:spPr>
          <a:xfrm>
            <a:off x="3958501" y="622525"/>
            <a:ext cx="24555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FAKE SHADOWS</a:t>
            </a:r>
            <a:endParaRPr/>
          </a:p>
        </p:txBody>
      </p:sp>
      <p:sp>
        <p:nvSpPr>
          <p:cNvPr id="128" name="Google Shape;128;p24"/>
          <p:cNvSpPr txBox="1"/>
          <p:nvPr>
            <p:ph idx="1" type="subTitle"/>
          </p:nvPr>
        </p:nvSpPr>
        <p:spPr>
          <a:xfrm>
            <a:off x="3958489" y="953455"/>
            <a:ext cx="2180100" cy="6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Membuat bayangan palsu dengan menggunakan light map</a:t>
            </a:r>
            <a:endParaRPr>
              <a:solidFill>
                <a:schemeClr val="lt2"/>
              </a:solidFill>
            </a:endParaRPr>
          </a:p>
          <a:p>
            <a:pPr indent="0" lvl="0" marL="0" rtl="0" algn="l">
              <a:lnSpc>
                <a:spcPct val="100000"/>
              </a:lnSpc>
              <a:spcBef>
                <a:spcPts val="0"/>
              </a:spcBef>
              <a:spcAft>
                <a:spcPts val="1600"/>
              </a:spcAft>
              <a:buNone/>
            </a:pPr>
            <a:r>
              <a:t/>
            </a:r>
            <a:endParaRPr/>
          </a:p>
        </p:txBody>
      </p:sp>
      <p:sp>
        <p:nvSpPr>
          <p:cNvPr id="129" name="Google Shape;129;p24"/>
          <p:cNvSpPr txBox="1"/>
          <p:nvPr>
            <p:ph idx="2" type="title"/>
          </p:nvPr>
        </p:nvSpPr>
        <p:spPr>
          <a:xfrm>
            <a:off x="3960010" y="3977699"/>
            <a:ext cx="21801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SPECULAR MAP</a:t>
            </a:r>
            <a:endParaRPr/>
          </a:p>
        </p:txBody>
      </p:sp>
      <p:sp>
        <p:nvSpPr>
          <p:cNvPr id="130" name="Google Shape;130;p24"/>
          <p:cNvSpPr txBox="1"/>
          <p:nvPr>
            <p:ph idx="4" type="title"/>
          </p:nvPr>
        </p:nvSpPr>
        <p:spPr>
          <a:xfrm>
            <a:off x="3959974" y="2134625"/>
            <a:ext cx="25722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FAKE REFLECTION</a:t>
            </a:r>
            <a:endParaRPr/>
          </a:p>
        </p:txBody>
      </p:sp>
      <p:sp>
        <p:nvSpPr>
          <p:cNvPr id="131" name="Google Shape;131;p24"/>
          <p:cNvSpPr txBox="1"/>
          <p:nvPr>
            <p:ph idx="5" type="subTitle"/>
          </p:nvPr>
        </p:nvSpPr>
        <p:spPr>
          <a:xfrm>
            <a:off x="3959980" y="2465566"/>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Membuat bayangan palsu dengan environment map</a:t>
            </a:r>
            <a:endParaRPr/>
          </a:p>
        </p:txBody>
      </p:sp>
      <p:sp>
        <p:nvSpPr>
          <p:cNvPr id="132" name="Google Shape;132;p24"/>
          <p:cNvSpPr txBox="1"/>
          <p:nvPr>
            <p:ph idx="8" type="title"/>
          </p:nvPr>
        </p:nvSpPr>
        <p:spPr>
          <a:xfrm>
            <a:off x="3205975" y="2424978"/>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33" name="Google Shape;133;p24"/>
          <p:cNvSpPr txBox="1"/>
          <p:nvPr>
            <p:ph idx="9" type="title"/>
          </p:nvPr>
        </p:nvSpPr>
        <p:spPr>
          <a:xfrm>
            <a:off x="3205975" y="903631"/>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34" name="Google Shape;134;p24"/>
          <p:cNvSpPr txBox="1"/>
          <p:nvPr>
            <p:ph idx="14" type="title"/>
          </p:nvPr>
        </p:nvSpPr>
        <p:spPr>
          <a:xfrm>
            <a:off x="3205975" y="4022137"/>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135" name="Google Shape;135;p24"/>
          <p:cNvCxnSpPr/>
          <p:nvPr/>
        </p:nvCxnSpPr>
        <p:spPr>
          <a:xfrm>
            <a:off x="3836227" y="232893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36" name="Google Shape;136;p24"/>
          <p:cNvCxnSpPr/>
          <p:nvPr/>
        </p:nvCxnSpPr>
        <p:spPr>
          <a:xfrm>
            <a:off x="3836297" y="392194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37" name="Google Shape;137;p24"/>
          <p:cNvCxnSpPr/>
          <p:nvPr/>
        </p:nvCxnSpPr>
        <p:spPr>
          <a:xfrm>
            <a:off x="3836227" y="792169"/>
            <a:ext cx="0" cy="638100"/>
          </a:xfrm>
          <a:prstGeom prst="straightConnector1">
            <a:avLst/>
          </a:prstGeom>
          <a:noFill/>
          <a:ln cap="flat" cmpd="sng" w="19050">
            <a:solidFill>
              <a:srgbClr val="F3F3F3"/>
            </a:solidFill>
            <a:prstDash val="solid"/>
            <a:round/>
            <a:headEnd len="med" w="med" type="oval"/>
            <a:tailEnd len="med" w="med" type="oval"/>
          </a:ln>
        </p:spPr>
      </p:cxnSp>
      <p:sp>
        <p:nvSpPr>
          <p:cNvPr id="138" name="Google Shape;138;p24"/>
          <p:cNvSpPr txBox="1"/>
          <p:nvPr>
            <p:ph type="title"/>
          </p:nvPr>
        </p:nvSpPr>
        <p:spPr>
          <a:xfrm>
            <a:off x="6894077" y="514275"/>
            <a:ext cx="24555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t>REPEAT WRAPPING</a:t>
            </a:r>
            <a:endParaRPr sz="2100"/>
          </a:p>
        </p:txBody>
      </p:sp>
      <p:sp>
        <p:nvSpPr>
          <p:cNvPr id="139" name="Google Shape;139;p24"/>
          <p:cNvSpPr txBox="1"/>
          <p:nvPr>
            <p:ph idx="1" type="subTitle"/>
          </p:nvPr>
        </p:nvSpPr>
        <p:spPr>
          <a:xfrm>
            <a:off x="6940139" y="877255"/>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Perulangan tekstur</a:t>
            </a:r>
            <a:endParaRPr/>
          </a:p>
        </p:txBody>
      </p:sp>
      <p:sp>
        <p:nvSpPr>
          <p:cNvPr id="140" name="Google Shape;140;p24"/>
          <p:cNvSpPr txBox="1"/>
          <p:nvPr>
            <p:ph idx="2" type="title"/>
          </p:nvPr>
        </p:nvSpPr>
        <p:spPr>
          <a:xfrm>
            <a:off x="6930073" y="3754974"/>
            <a:ext cx="21801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VIDEO TEXTURE</a:t>
            </a:r>
            <a:endParaRPr/>
          </a:p>
        </p:txBody>
      </p:sp>
      <p:sp>
        <p:nvSpPr>
          <p:cNvPr id="141" name="Google Shape;141;p24"/>
          <p:cNvSpPr txBox="1"/>
          <p:nvPr>
            <p:ph idx="3" type="subTitle"/>
          </p:nvPr>
        </p:nvSpPr>
        <p:spPr>
          <a:xfrm>
            <a:off x="6930072" y="4085929"/>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Video sebagai tekstur</a:t>
            </a:r>
            <a:endParaRPr/>
          </a:p>
        </p:txBody>
      </p:sp>
      <p:sp>
        <p:nvSpPr>
          <p:cNvPr id="142" name="Google Shape;142;p24"/>
          <p:cNvSpPr txBox="1"/>
          <p:nvPr>
            <p:ph idx="4" type="title"/>
          </p:nvPr>
        </p:nvSpPr>
        <p:spPr>
          <a:xfrm>
            <a:off x="6941630" y="2134636"/>
            <a:ext cx="2180100" cy="426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200"/>
              <a:t>CANVAS TEXTURE</a:t>
            </a:r>
            <a:endParaRPr sz="2200"/>
          </a:p>
        </p:txBody>
      </p:sp>
      <p:sp>
        <p:nvSpPr>
          <p:cNvPr id="143" name="Google Shape;143;p24"/>
          <p:cNvSpPr txBox="1"/>
          <p:nvPr>
            <p:ph idx="5" type="subTitle"/>
          </p:nvPr>
        </p:nvSpPr>
        <p:spPr>
          <a:xfrm>
            <a:off x="6941630" y="2465566"/>
            <a:ext cx="2180100" cy="65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Kanvas sebagai tekstur</a:t>
            </a:r>
            <a:endParaRPr/>
          </a:p>
        </p:txBody>
      </p:sp>
      <p:sp>
        <p:nvSpPr>
          <p:cNvPr id="144" name="Google Shape;144;p24"/>
          <p:cNvSpPr txBox="1"/>
          <p:nvPr>
            <p:ph idx="8" type="title"/>
          </p:nvPr>
        </p:nvSpPr>
        <p:spPr>
          <a:xfrm>
            <a:off x="6263825" y="2424978"/>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08</a:t>
            </a:r>
            <a:endParaRPr/>
          </a:p>
        </p:txBody>
      </p:sp>
      <p:sp>
        <p:nvSpPr>
          <p:cNvPr id="145" name="Google Shape;145;p24"/>
          <p:cNvSpPr txBox="1"/>
          <p:nvPr>
            <p:ph idx="9" type="title"/>
          </p:nvPr>
        </p:nvSpPr>
        <p:spPr>
          <a:xfrm>
            <a:off x="6263825" y="903631"/>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sp>
        <p:nvSpPr>
          <p:cNvPr id="146" name="Google Shape;146;p24"/>
          <p:cNvSpPr txBox="1"/>
          <p:nvPr>
            <p:ph idx="14" type="title"/>
          </p:nvPr>
        </p:nvSpPr>
        <p:spPr>
          <a:xfrm>
            <a:off x="6263825" y="4022137"/>
            <a:ext cx="559200" cy="42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09</a:t>
            </a:r>
            <a:endParaRPr/>
          </a:p>
        </p:txBody>
      </p:sp>
      <p:cxnSp>
        <p:nvCxnSpPr>
          <p:cNvPr id="147" name="Google Shape;147;p24"/>
          <p:cNvCxnSpPr/>
          <p:nvPr/>
        </p:nvCxnSpPr>
        <p:spPr>
          <a:xfrm>
            <a:off x="6894077" y="232893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48" name="Google Shape;148;p24"/>
          <p:cNvCxnSpPr/>
          <p:nvPr/>
        </p:nvCxnSpPr>
        <p:spPr>
          <a:xfrm>
            <a:off x="6894147" y="3921948"/>
            <a:ext cx="0" cy="638100"/>
          </a:xfrm>
          <a:prstGeom prst="straightConnector1">
            <a:avLst/>
          </a:prstGeom>
          <a:noFill/>
          <a:ln cap="flat" cmpd="sng" w="19050">
            <a:solidFill>
              <a:srgbClr val="F3F3F3"/>
            </a:solidFill>
            <a:prstDash val="solid"/>
            <a:round/>
            <a:headEnd len="med" w="med" type="oval"/>
            <a:tailEnd len="med" w="med" type="oval"/>
          </a:ln>
        </p:spPr>
      </p:cxnSp>
      <p:cxnSp>
        <p:nvCxnSpPr>
          <p:cNvPr id="149" name="Google Shape;149;p24"/>
          <p:cNvCxnSpPr/>
          <p:nvPr/>
        </p:nvCxnSpPr>
        <p:spPr>
          <a:xfrm>
            <a:off x="6894077" y="792169"/>
            <a:ext cx="0" cy="638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1"/>
          <p:cNvSpPr txBox="1"/>
          <p:nvPr/>
        </p:nvSpPr>
        <p:spPr>
          <a:xfrm>
            <a:off x="755850" y="1055650"/>
            <a:ext cx="7479900" cy="18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Fira Sans Condensed Light"/>
                <a:ea typeface="Fira Sans Condensed Light"/>
                <a:cs typeface="Fira Sans Condensed Light"/>
                <a:sym typeface="Fira Sans Condensed Light"/>
              </a:rPr>
              <a:t>Contoh image pada Normal Map</a:t>
            </a:r>
            <a:endParaRPr sz="2400">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t/>
            </a:r>
            <a:endParaRPr sz="2400">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Texture                             Normal Map    </a:t>
            </a:r>
            <a:endParaRPr sz="2000">
              <a:solidFill>
                <a:srgbClr val="FFFFFF"/>
              </a:solidFill>
              <a:latin typeface="Fira Sans Condensed Light"/>
              <a:ea typeface="Fira Sans Condensed Light"/>
              <a:cs typeface="Fira Sans Condensed Light"/>
              <a:sym typeface="Fira Sans Condensed Light"/>
            </a:endParaRPr>
          </a:p>
        </p:txBody>
      </p:sp>
      <p:pic>
        <p:nvPicPr>
          <p:cNvPr id="343" name="Google Shape;343;p51"/>
          <p:cNvPicPr preferRelativeResize="0"/>
          <p:nvPr/>
        </p:nvPicPr>
        <p:blipFill rotWithShape="1">
          <a:blip r:embed="rId4">
            <a:alphaModFix/>
          </a:blip>
          <a:srcRect b="22669" l="56718" r="25054" t="43736"/>
          <a:stretch/>
        </p:blipFill>
        <p:spPr>
          <a:xfrm>
            <a:off x="2172531" y="2359900"/>
            <a:ext cx="1666651" cy="1727900"/>
          </a:xfrm>
          <a:prstGeom prst="rect">
            <a:avLst/>
          </a:prstGeom>
          <a:noFill/>
          <a:ln>
            <a:noFill/>
          </a:ln>
        </p:spPr>
      </p:pic>
      <p:pic>
        <p:nvPicPr>
          <p:cNvPr id="344" name="Google Shape;344;p51"/>
          <p:cNvPicPr preferRelativeResize="0"/>
          <p:nvPr/>
        </p:nvPicPr>
        <p:blipFill rotWithShape="1">
          <a:blip r:embed="rId4">
            <a:alphaModFix/>
          </a:blip>
          <a:srcRect b="22669" l="76394" r="5378" t="43736"/>
          <a:stretch/>
        </p:blipFill>
        <p:spPr>
          <a:xfrm>
            <a:off x="4992356" y="2359900"/>
            <a:ext cx="1666651" cy="172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2"/>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200"/>
              <a:t>FAKE SHADOWS</a:t>
            </a:r>
            <a:endParaRPr sz="6200"/>
          </a:p>
        </p:txBody>
      </p:sp>
      <p:sp>
        <p:nvSpPr>
          <p:cNvPr id="350" name="Google Shape;350;p52"/>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Membuat bayangan palsu dengan menggunakan light map</a:t>
            </a:r>
            <a:endParaRPr/>
          </a:p>
        </p:txBody>
      </p:sp>
      <p:sp>
        <p:nvSpPr>
          <p:cNvPr id="351" name="Google Shape;351;p52"/>
          <p:cNvSpPr txBox="1"/>
          <p:nvPr>
            <p:ph idx="2" type="title"/>
          </p:nvPr>
        </p:nvSpPr>
        <p:spPr>
          <a:xfrm>
            <a:off x="4849175" y="1001125"/>
            <a:ext cx="2160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52" name="Google Shape;352;p5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3"/>
          <p:cNvSpPr txBox="1"/>
          <p:nvPr/>
        </p:nvSpPr>
        <p:spPr>
          <a:xfrm>
            <a:off x="829800" y="2297513"/>
            <a:ext cx="7636800" cy="1218000"/>
          </a:xfrm>
          <a:prstGeom prst="rect">
            <a:avLst/>
          </a:prstGeom>
          <a:noFill/>
          <a:ln>
            <a:noFill/>
          </a:ln>
        </p:spPr>
        <p:txBody>
          <a:bodyPr anchorCtr="0" anchor="t" bIns="91425" lIns="91425" spcFirstLastPara="1" rIns="91425" wrap="square" tIns="91425">
            <a:noAutofit/>
          </a:bodyPr>
          <a:lstStyle/>
          <a:p>
            <a:pPr indent="457200" lvl="0" marL="457200" rtl="0" algn="just">
              <a:spcBef>
                <a:spcPts val="0"/>
              </a:spcBef>
              <a:spcAft>
                <a:spcPts val="0"/>
              </a:spcAft>
              <a:buNone/>
            </a:pPr>
            <a:r>
              <a:t/>
            </a:r>
            <a:endParaRPr sz="2600">
              <a:solidFill>
                <a:srgbClr val="FFFFFF"/>
              </a:solidFill>
              <a:latin typeface="Fira Sans Condensed Light"/>
              <a:ea typeface="Fira Sans Condensed Light"/>
              <a:cs typeface="Fira Sans Condensed Light"/>
              <a:sym typeface="Fira Sans Condensed Light"/>
            </a:endParaRPr>
          </a:p>
        </p:txBody>
      </p:sp>
      <p:sp>
        <p:nvSpPr>
          <p:cNvPr id="358" name="Google Shape;358;p53"/>
          <p:cNvSpPr txBox="1"/>
          <p:nvPr>
            <p:ph idx="4294967295" type="subTitle"/>
          </p:nvPr>
        </p:nvSpPr>
        <p:spPr>
          <a:xfrm flipH="1">
            <a:off x="4305925" y="1149100"/>
            <a:ext cx="2468700" cy="61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3000">
                <a:latin typeface="Rajdhani"/>
                <a:ea typeface="Rajdhani"/>
                <a:cs typeface="Rajdhani"/>
                <a:sym typeface="Rajdhani"/>
              </a:rPr>
              <a:t>REAL-LOOKING</a:t>
            </a:r>
            <a:endParaRPr b="1" sz="3000">
              <a:latin typeface="Rajdhani"/>
              <a:ea typeface="Rajdhani"/>
              <a:cs typeface="Rajdhani"/>
              <a:sym typeface="Rajdhani"/>
            </a:endParaRPr>
          </a:p>
        </p:txBody>
      </p:sp>
      <p:sp>
        <p:nvSpPr>
          <p:cNvPr id="359" name="Google Shape;359;p53"/>
          <p:cNvSpPr/>
          <p:nvPr/>
        </p:nvSpPr>
        <p:spPr>
          <a:xfrm>
            <a:off x="3352471" y="3332244"/>
            <a:ext cx="727200" cy="7902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3352471" y="985892"/>
            <a:ext cx="727200" cy="7902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53"/>
          <p:cNvCxnSpPr>
            <a:stCxn id="360" idx="1"/>
            <a:endCxn id="362" idx="2"/>
          </p:cNvCxnSpPr>
          <p:nvPr/>
        </p:nvCxnSpPr>
        <p:spPr>
          <a:xfrm flipH="1">
            <a:off x="2542771" y="1380992"/>
            <a:ext cx="809700" cy="1190700"/>
          </a:xfrm>
          <a:prstGeom prst="bentConnector3">
            <a:avLst>
              <a:gd fmla="val 50003" name="adj1"/>
            </a:avLst>
          </a:prstGeom>
          <a:noFill/>
          <a:ln cap="flat" cmpd="sng" w="19050">
            <a:solidFill>
              <a:srgbClr val="F3F3F3"/>
            </a:solidFill>
            <a:prstDash val="solid"/>
            <a:round/>
            <a:headEnd len="med" w="med" type="none"/>
            <a:tailEnd len="med" w="med" type="none"/>
          </a:ln>
        </p:spPr>
      </p:cxnSp>
      <p:cxnSp>
        <p:nvCxnSpPr>
          <p:cNvPr id="363" name="Google Shape;363;p53"/>
          <p:cNvCxnSpPr>
            <a:stCxn id="362" idx="2"/>
            <a:endCxn id="359" idx="1"/>
          </p:cNvCxnSpPr>
          <p:nvPr/>
        </p:nvCxnSpPr>
        <p:spPr>
          <a:xfrm>
            <a:off x="2542725" y="2571750"/>
            <a:ext cx="809700" cy="1155600"/>
          </a:xfrm>
          <a:prstGeom prst="bentConnector3">
            <a:avLst>
              <a:gd fmla="val 50003" name="adj1"/>
            </a:avLst>
          </a:prstGeom>
          <a:noFill/>
          <a:ln cap="flat" cmpd="sng" w="19050">
            <a:solidFill>
              <a:srgbClr val="F3F3F3"/>
            </a:solidFill>
            <a:prstDash val="solid"/>
            <a:round/>
            <a:headEnd len="med" w="med" type="none"/>
            <a:tailEnd len="med" w="med" type="none"/>
          </a:ln>
        </p:spPr>
      </p:cxnSp>
      <p:sp>
        <p:nvSpPr>
          <p:cNvPr id="362" name="Google Shape;362;p53"/>
          <p:cNvSpPr txBox="1"/>
          <p:nvPr>
            <p:ph idx="4294967295" type="subTitle"/>
          </p:nvPr>
        </p:nvSpPr>
        <p:spPr>
          <a:xfrm flipH="1" rot="-5400000">
            <a:off x="263025" y="2322900"/>
            <a:ext cx="4061700" cy="497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3400">
                <a:latin typeface="Rajdhani"/>
                <a:ea typeface="Rajdhani"/>
                <a:cs typeface="Rajdhani"/>
                <a:sym typeface="Rajdhani"/>
              </a:rPr>
              <a:t>SHADOWS</a:t>
            </a:r>
            <a:endParaRPr b="1" sz="3400">
              <a:latin typeface="Rajdhani"/>
              <a:ea typeface="Rajdhani"/>
              <a:cs typeface="Rajdhani"/>
              <a:sym typeface="Rajdhani"/>
            </a:endParaRPr>
          </a:p>
        </p:txBody>
      </p:sp>
      <p:sp>
        <p:nvSpPr>
          <p:cNvPr id="364" name="Google Shape;364;p53"/>
          <p:cNvSpPr txBox="1"/>
          <p:nvPr>
            <p:ph idx="4294967295" type="subTitle"/>
          </p:nvPr>
        </p:nvSpPr>
        <p:spPr>
          <a:xfrm flipH="1">
            <a:off x="4305676" y="3495400"/>
            <a:ext cx="2336100" cy="61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 sz="3000">
                <a:latin typeface="Rajdhani"/>
                <a:ea typeface="Rajdhani"/>
                <a:cs typeface="Rajdhani"/>
                <a:sym typeface="Rajdhani"/>
              </a:rPr>
              <a:t>FAKE</a:t>
            </a:r>
            <a:endParaRPr b="1" sz="3000">
              <a:latin typeface="Rajdhani"/>
              <a:ea typeface="Rajdhani"/>
              <a:cs typeface="Rajdhani"/>
              <a:sym typeface="Rajdhani"/>
            </a:endParaRPr>
          </a:p>
        </p:txBody>
      </p:sp>
      <p:grpSp>
        <p:nvGrpSpPr>
          <p:cNvPr id="365" name="Google Shape;365;p53"/>
          <p:cNvGrpSpPr/>
          <p:nvPr/>
        </p:nvGrpSpPr>
        <p:grpSpPr>
          <a:xfrm>
            <a:off x="3512057" y="3498588"/>
            <a:ext cx="407572" cy="457511"/>
            <a:chOff x="1768821" y="3361108"/>
            <a:chExt cx="278739" cy="339073"/>
          </a:xfrm>
        </p:grpSpPr>
        <p:sp>
          <p:nvSpPr>
            <p:cNvPr id="366" name="Google Shape;366;p53"/>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3"/>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3"/>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53"/>
          <p:cNvGrpSpPr/>
          <p:nvPr/>
        </p:nvGrpSpPr>
        <p:grpSpPr>
          <a:xfrm>
            <a:off x="3512044" y="1152259"/>
            <a:ext cx="407584" cy="457490"/>
            <a:chOff x="3441065" y="4302505"/>
            <a:chExt cx="337069" cy="302593"/>
          </a:xfrm>
        </p:grpSpPr>
        <p:sp>
          <p:nvSpPr>
            <p:cNvPr id="378" name="Google Shape;378;p53"/>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3"/>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3"/>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3"/>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3"/>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3"/>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3"/>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626000" y="1895025"/>
            <a:ext cx="2400900" cy="14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Fake Shadows</a:t>
            </a:r>
            <a:endParaRPr sz="4000"/>
          </a:p>
        </p:txBody>
      </p:sp>
      <p:cxnSp>
        <p:nvCxnSpPr>
          <p:cNvPr id="396" name="Google Shape;396;p54"/>
          <p:cNvCxnSpPr/>
          <p:nvPr/>
        </p:nvCxnSpPr>
        <p:spPr>
          <a:xfrm>
            <a:off x="3748125" y="2563950"/>
            <a:ext cx="1897500" cy="15600"/>
          </a:xfrm>
          <a:prstGeom prst="straightConnector1">
            <a:avLst/>
          </a:prstGeom>
          <a:noFill/>
          <a:ln cap="flat" cmpd="sng" w="28575">
            <a:solidFill>
              <a:srgbClr val="FFFFFF"/>
            </a:solidFill>
            <a:prstDash val="solid"/>
            <a:round/>
            <a:headEnd len="med" w="med" type="none"/>
            <a:tailEnd len="med" w="med" type="triangle"/>
          </a:ln>
        </p:spPr>
      </p:cxnSp>
      <p:sp>
        <p:nvSpPr>
          <p:cNvPr id="397" name="Google Shape;397;p54"/>
          <p:cNvSpPr txBox="1"/>
          <p:nvPr>
            <p:ph type="title"/>
          </p:nvPr>
        </p:nvSpPr>
        <p:spPr>
          <a:xfrm>
            <a:off x="6235525" y="2107350"/>
            <a:ext cx="24009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Light Map</a:t>
            </a:r>
            <a:endParaRPr sz="4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3192150" y="718925"/>
            <a:ext cx="2759700" cy="11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Light Map</a:t>
            </a:r>
            <a:endParaRPr/>
          </a:p>
        </p:txBody>
      </p:sp>
      <p:sp>
        <p:nvSpPr>
          <p:cNvPr id="403" name="Google Shape;403;p55"/>
          <p:cNvSpPr txBox="1"/>
          <p:nvPr/>
        </p:nvSpPr>
        <p:spPr>
          <a:xfrm>
            <a:off x="1545600" y="2986975"/>
            <a:ext cx="6052800" cy="16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Light Map merupakan sebuah pre-rendered shadow yang dapat digunakan untuk membuat ilusi dari sebuah bayangan yang nyata</a:t>
            </a:r>
            <a:endParaRPr sz="2500">
              <a:solidFill>
                <a:srgbClr val="FFFFFF"/>
              </a:solidFill>
              <a:latin typeface="Fira Sans Condensed Light"/>
              <a:ea typeface="Fira Sans Condensed Light"/>
              <a:cs typeface="Fira Sans Condensed Light"/>
              <a:sym typeface="Fira Sans Condensed Light"/>
            </a:endParaRPr>
          </a:p>
        </p:txBody>
      </p:sp>
      <p:pic>
        <p:nvPicPr>
          <p:cNvPr id="404" name="Google Shape;404;p55"/>
          <p:cNvPicPr preferRelativeResize="0"/>
          <p:nvPr/>
        </p:nvPicPr>
        <p:blipFill>
          <a:blip r:embed="rId3">
            <a:alphaModFix/>
          </a:blip>
          <a:stretch>
            <a:fillRect/>
          </a:stretch>
        </p:blipFill>
        <p:spPr>
          <a:xfrm>
            <a:off x="1390250" y="1701550"/>
            <a:ext cx="6734175" cy="1162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nvSpPr>
        <p:spPr>
          <a:xfrm>
            <a:off x="1664075" y="823200"/>
            <a:ext cx="6052800" cy="3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Bayangan pada fake shadows juga terlihat sebagai bayangan pada bidang datar, bayangan ini merupakan ilusi dari bayangan yang sebenarnya.</a:t>
            </a:r>
            <a:endParaRPr sz="2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Teknik ini dapat digunakan untuk membuat bayangan beresolusi tinggi tanpa membebani proses rendering. Hal ini hanya berlaku pada scene yang statis.</a:t>
            </a:r>
            <a:endParaRPr sz="25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Shadow</a:t>
            </a:r>
            <a:endParaRPr/>
          </a:p>
        </p:txBody>
      </p:sp>
      <p:sp>
        <p:nvSpPr>
          <p:cNvPr id="415" name="Google Shape;415;p57"/>
          <p:cNvSpPr txBox="1"/>
          <p:nvPr>
            <p:ph idx="4" type="subTitle"/>
          </p:nvPr>
        </p:nvSpPr>
        <p:spPr>
          <a:xfrm flipH="1">
            <a:off x="1161400" y="1960525"/>
            <a:ext cx="4207800" cy="163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AutoNum type="arabicPeriod"/>
            </a:pPr>
            <a:r>
              <a:rPr lang="en"/>
              <a:t>Menggunakan light map</a:t>
            </a:r>
            <a:endParaRPr/>
          </a:p>
          <a:p>
            <a:pPr indent="-317500" lvl="0" marL="457200" rtl="0" algn="l">
              <a:spcBef>
                <a:spcPts val="0"/>
              </a:spcBef>
              <a:spcAft>
                <a:spcPts val="0"/>
              </a:spcAft>
              <a:buSzPts val="1400"/>
              <a:buFont typeface="Fira Sans Condensed"/>
              <a:buAutoNum type="arabicPeriod"/>
            </a:pPr>
            <a:r>
              <a:rPr lang="en"/>
              <a:t>Digunakan jika gambarnya statis </a:t>
            </a:r>
            <a:endParaRPr/>
          </a:p>
          <a:p>
            <a:pPr indent="-317500" lvl="0" marL="457200" rtl="0" algn="l">
              <a:spcBef>
                <a:spcPts val="0"/>
              </a:spcBef>
              <a:spcAft>
                <a:spcPts val="0"/>
              </a:spcAft>
              <a:buSzPts val="1400"/>
              <a:buFont typeface="Fira Sans Condensed"/>
              <a:buAutoNum type="arabicPeriod"/>
            </a:pPr>
            <a:r>
              <a:rPr lang="en"/>
              <a:t>Cost untuk render lebih rendah daripada menggunakan lightning</a:t>
            </a:r>
            <a:endParaRPr/>
          </a:p>
          <a:p>
            <a:pPr indent="-317500" lvl="0" marL="457200" rtl="0" algn="l">
              <a:spcBef>
                <a:spcPts val="0"/>
              </a:spcBef>
              <a:spcAft>
                <a:spcPts val="0"/>
              </a:spcAft>
              <a:buSzPts val="1400"/>
              <a:buFont typeface="Fira Sans Condensed"/>
              <a:buAutoNum type="arabicPeriod"/>
            </a:pPr>
            <a:r>
              <a:rPr lang="en"/>
              <a:t>Butuh file yang memiliki gambar shadow sebagai lightmap</a:t>
            </a:r>
            <a:endParaRPr/>
          </a:p>
        </p:txBody>
      </p:sp>
      <p:pic>
        <p:nvPicPr>
          <p:cNvPr id="416" name="Google Shape;416;p57"/>
          <p:cNvPicPr preferRelativeResize="0"/>
          <p:nvPr/>
        </p:nvPicPr>
        <p:blipFill>
          <a:blip r:embed="rId3">
            <a:alphaModFix/>
          </a:blip>
          <a:stretch>
            <a:fillRect/>
          </a:stretch>
        </p:blipFill>
        <p:spPr>
          <a:xfrm>
            <a:off x="5856350" y="1652044"/>
            <a:ext cx="2247225" cy="2252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Shadow</a:t>
            </a:r>
            <a:endParaRPr/>
          </a:p>
        </p:txBody>
      </p:sp>
      <p:pic>
        <p:nvPicPr>
          <p:cNvPr id="422" name="Google Shape;422;p58"/>
          <p:cNvPicPr preferRelativeResize="0"/>
          <p:nvPr/>
        </p:nvPicPr>
        <p:blipFill>
          <a:blip r:embed="rId3">
            <a:alphaModFix/>
          </a:blip>
          <a:stretch>
            <a:fillRect/>
          </a:stretch>
        </p:blipFill>
        <p:spPr>
          <a:xfrm>
            <a:off x="1379925" y="1267075"/>
            <a:ext cx="6384150" cy="357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59"/>
          <p:cNvSpPr txBox="1"/>
          <p:nvPr>
            <p:ph type="title"/>
          </p:nvPr>
        </p:nvSpPr>
        <p:spPr>
          <a:xfrm>
            <a:off x="0" y="971850"/>
            <a:ext cx="43107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500"/>
              <a:t>FAKE REFLECTION</a:t>
            </a:r>
            <a:endParaRPr sz="6500"/>
          </a:p>
        </p:txBody>
      </p:sp>
      <p:sp>
        <p:nvSpPr>
          <p:cNvPr id="428" name="Google Shape;428;p59"/>
          <p:cNvSpPr txBox="1"/>
          <p:nvPr>
            <p:ph idx="1" type="subTitle"/>
          </p:nvPr>
        </p:nvSpPr>
        <p:spPr>
          <a:xfrm>
            <a:off x="4917750" y="3290550"/>
            <a:ext cx="24765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Membuat refleksi palsu dengan environtment map</a:t>
            </a:r>
            <a:endParaRPr/>
          </a:p>
        </p:txBody>
      </p:sp>
      <p:sp>
        <p:nvSpPr>
          <p:cNvPr id="429" name="Google Shape;429;p59"/>
          <p:cNvSpPr txBox="1"/>
          <p:nvPr>
            <p:ph idx="2" type="title"/>
          </p:nvPr>
        </p:nvSpPr>
        <p:spPr>
          <a:xfrm>
            <a:off x="4849175" y="1001125"/>
            <a:ext cx="21606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430" name="Google Shape;430;p5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1414475" y="718925"/>
            <a:ext cx="5593800" cy="1101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Environment Map</a:t>
            </a:r>
            <a:endParaRPr/>
          </a:p>
        </p:txBody>
      </p:sp>
      <p:pic>
        <p:nvPicPr>
          <p:cNvPr id="436" name="Google Shape;436;p60"/>
          <p:cNvPicPr preferRelativeResize="0"/>
          <p:nvPr/>
        </p:nvPicPr>
        <p:blipFill>
          <a:blip r:embed="rId3">
            <a:alphaModFix/>
          </a:blip>
          <a:stretch>
            <a:fillRect/>
          </a:stretch>
        </p:blipFill>
        <p:spPr>
          <a:xfrm>
            <a:off x="824788" y="1571662"/>
            <a:ext cx="7729524" cy="26374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5"/>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t>INTRO</a:t>
            </a:r>
            <a:endParaRPr sz="6800"/>
          </a:p>
          <a:p>
            <a:pPr indent="0" lvl="0" marL="0" rtl="0" algn="r">
              <a:spcBef>
                <a:spcPts val="0"/>
              </a:spcBef>
              <a:spcAft>
                <a:spcPts val="0"/>
              </a:spcAft>
              <a:buNone/>
            </a:pPr>
            <a:r>
              <a:rPr lang="en" sz="6800"/>
              <a:t>TEXTURE</a:t>
            </a:r>
            <a:endParaRPr sz="6800"/>
          </a:p>
        </p:txBody>
      </p:sp>
      <p:sp>
        <p:nvSpPr>
          <p:cNvPr id="155" name="Google Shape;155;p25"/>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Pengertian dan garis besar</a:t>
            </a:r>
            <a:endParaRPr/>
          </a:p>
        </p:txBody>
      </p:sp>
      <p:sp>
        <p:nvSpPr>
          <p:cNvPr id="156" name="Google Shape;156;p25"/>
          <p:cNvSpPr txBox="1"/>
          <p:nvPr>
            <p:ph idx="2" type="title"/>
          </p:nvPr>
        </p:nvSpPr>
        <p:spPr>
          <a:xfrm>
            <a:off x="4849177" y="1001125"/>
            <a:ext cx="2878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00</a:t>
            </a:r>
            <a:endParaRPr/>
          </a:p>
        </p:txBody>
      </p:sp>
      <p:cxnSp>
        <p:nvCxnSpPr>
          <p:cNvPr id="157" name="Google Shape;157;p2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1"/>
          <p:cNvSpPr txBox="1"/>
          <p:nvPr/>
        </p:nvSpPr>
        <p:spPr>
          <a:xfrm>
            <a:off x="1471175" y="1873350"/>
            <a:ext cx="6052800" cy="3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Bayangan memperlihatkan tekstur yang ada di sekelilingnya (environment)</a:t>
            </a:r>
            <a:endParaRPr sz="2500">
              <a:solidFill>
                <a:srgbClr val="FFFFFF"/>
              </a:solidFill>
              <a:latin typeface="Fira Sans Condensed Light"/>
              <a:ea typeface="Fira Sans Condensed Light"/>
              <a:cs typeface="Fira Sans Condensed Light"/>
              <a:sym typeface="Fira Sans Condensed Light"/>
            </a:endParaRPr>
          </a:p>
        </p:txBody>
      </p:sp>
      <p:sp>
        <p:nvSpPr>
          <p:cNvPr id="442" name="Google Shape;442;p61"/>
          <p:cNvSpPr txBox="1"/>
          <p:nvPr>
            <p:ph type="title"/>
          </p:nvPr>
        </p:nvSpPr>
        <p:spPr>
          <a:xfrm>
            <a:off x="1414475" y="718925"/>
            <a:ext cx="5593800" cy="1101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Environment Map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Reflection</a:t>
            </a:r>
            <a:endParaRPr/>
          </a:p>
        </p:txBody>
      </p:sp>
      <p:sp>
        <p:nvSpPr>
          <p:cNvPr id="448" name="Google Shape;448;p62"/>
          <p:cNvSpPr txBox="1"/>
          <p:nvPr>
            <p:ph idx="4" type="subTitle"/>
          </p:nvPr>
        </p:nvSpPr>
        <p:spPr>
          <a:xfrm flipH="1">
            <a:off x="1353700" y="1408875"/>
            <a:ext cx="7070400" cy="255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AutoNum type="arabicPeriod"/>
            </a:pPr>
            <a:r>
              <a:rPr b="1" lang="en">
                <a:latin typeface="Fira Sans Condensed"/>
                <a:ea typeface="Fira Sans Condensed"/>
                <a:cs typeface="Fira Sans Condensed"/>
                <a:sym typeface="Fira Sans Condensed"/>
              </a:rPr>
              <a:t>Create a CubeMap object</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Membuat texture dari 6 gambar terpisah berupa gambar di lingkungan sekitar</a:t>
            </a:r>
            <a:endParaRPr/>
          </a:p>
        </p:txBody>
      </p:sp>
      <p:pic>
        <p:nvPicPr>
          <p:cNvPr id="449" name="Google Shape;449;p62"/>
          <p:cNvPicPr preferRelativeResize="0"/>
          <p:nvPr/>
        </p:nvPicPr>
        <p:blipFill>
          <a:blip r:embed="rId3">
            <a:alphaModFix/>
          </a:blip>
          <a:stretch>
            <a:fillRect/>
          </a:stretch>
        </p:blipFill>
        <p:spPr>
          <a:xfrm>
            <a:off x="1323488" y="2288852"/>
            <a:ext cx="6497225" cy="2167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Reflection</a:t>
            </a:r>
            <a:endParaRPr/>
          </a:p>
        </p:txBody>
      </p:sp>
      <p:pic>
        <p:nvPicPr>
          <p:cNvPr id="455" name="Google Shape;455;p63"/>
          <p:cNvPicPr preferRelativeResize="0"/>
          <p:nvPr/>
        </p:nvPicPr>
        <p:blipFill>
          <a:blip r:embed="rId3">
            <a:alphaModFix/>
          </a:blip>
          <a:stretch>
            <a:fillRect/>
          </a:stretch>
        </p:blipFill>
        <p:spPr>
          <a:xfrm>
            <a:off x="1605600" y="1443350"/>
            <a:ext cx="1534976" cy="1534976"/>
          </a:xfrm>
          <a:prstGeom prst="rect">
            <a:avLst/>
          </a:prstGeom>
          <a:noFill/>
          <a:ln>
            <a:noFill/>
          </a:ln>
        </p:spPr>
      </p:pic>
      <p:pic>
        <p:nvPicPr>
          <p:cNvPr id="456" name="Google Shape;456;p63"/>
          <p:cNvPicPr preferRelativeResize="0"/>
          <p:nvPr/>
        </p:nvPicPr>
        <p:blipFill>
          <a:blip r:embed="rId4">
            <a:alphaModFix/>
          </a:blip>
          <a:stretch>
            <a:fillRect/>
          </a:stretch>
        </p:blipFill>
        <p:spPr>
          <a:xfrm>
            <a:off x="3577075" y="1367863"/>
            <a:ext cx="1534976" cy="1534976"/>
          </a:xfrm>
          <a:prstGeom prst="rect">
            <a:avLst/>
          </a:prstGeom>
          <a:noFill/>
          <a:ln>
            <a:noFill/>
          </a:ln>
        </p:spPr>
      </p:pic>
      <p:pic>
        <p:nvPicPr>
          <p:cNvPr id="457" name="Google Shape;457;p63"/>
          <p:cNvPicPr preferRelativeResize="0"/>
          <p:nvPr/>
        </p:nvPicPr>
        <p:blipFill>
          <a:blip r:embed="rId5">
            <a:alphaModFix/>
          </a:blip>
          <a:stretch>
            <a:fillRect/>
          </a:stretch>
        </p:blipFill>
        <p:spPr>
          <a:xfrm>
            <a:off x="5869999" y="1223412"/>
            <a:ext cx="1718298" cy="1718298"/>
          </a:xfrm>
          <a:prstGeom prst="rect">
            <a:avLst/>
          </a:prstGeom>
          <a:noFill/>
          <a:ln>
            <a:noFill/>
          </a:ln>
        </p:spPr>
      </p:pic>
      <p:pic>
        <p:nvPicPr>
          <p:cNvPr id="458" name="Google Shape;458;p63"/>
          <p:cNvPicPr preferRelativeResize="0"/>
          <p:nvPr/>
        </p:nvPicPr>
        <p:blipFill>
          <a:blip r:embed="rId6">
            <a:alphaModFix/>
          </a:blip>
          <a:stretch>
            <a:fillRect/>
          </a:stretch>
        </p:blipFill>
        <p:spPr>
          <a:xfrm>
            <a:off x="1342050" y="3339150"/>
            <a:ext cx="1473925" cy="1473925"/>
          </a:xfrm>
          <a:prstGeom prst="rect">
            <a:avLst/>
          </a:prstGeom>
          <a:noFill/>
          <a:ln>
            <a:noFill/>
          </a:ln>
        </p:spPr>
      </p:pic>
      <p:pic>
        <p:nvPicPr>
          <p:cNvPr id="459" name="Google Shape;459;p63"/>
          <p:cNvPicPr preferRelativeResize="0"/>
          <p:nvPr/>
        </p:nvPicPr>
        <p:blipFill>
          <a:blip r:embed="rId7">
            <a:alphaModFix/>
          </a:blip>
          <a:stretch>
            <a:fillRect/>
          </a:stretch>
        </p:blipFill>
        <p:spPr>
          <a:xfrm>
            <a:off x="6218812" y="3188200"/>
            <a:ext cx="1534976" cy="1534976"/>
          </a:xfrm>
          <a:prstGeom prst="rect">
            <a:avLst/>
          </a:prstGeom>
          <a:noFill/>
          <a:ln>
            <a:noFill/>
          </a:ln>
        </p:spPr>
      </p:pic>
      <p:pic>
        <p:nvPicPr>
          <p:cNvPr id="460" name="Google Shape;460;p63"/>
          <p:cNvPicPr preferRelativeResize="0"/>
          <p:nvPr/>
        </p:nvPicPr>
        <p:blipFill>
          <a:blip r:embed="rId8">
            <a:alphaModFix/>
          </a:blip>
          <a:stretch>
            <a:fillRect/>
          </a:stretch>
        </p:blipFill>
        <p:spPr>
          <a:xfrm>
            <a:off x="3684188" y="3188198"/>
            <a:ext cx="1775826" cy="17758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idx="4" type="subTitle"/>
          </p:nvPr>
        </p:nvSpPr>
        <p:spPr>
          <a:xfrm flipH="1">
            <a:off x="1036800" y="1235000"/>
            <a:ext cx="7070400" cy="97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AutoNum type="arabicPeriod" startAt="2"/>
            </a:pPr>
            <a:r>
              <a:rPr b="1" lang="en">
                <a:latin typeface="Fira Sans Condensed"/>
                <a:ea typeface="Fira Sans Condensed"/>
                <a:cs typeface="Fira Sans Condensed"/>
                <a:sym typeface="Fira Sans Condensed"/>
              </a:rPr>
              <a:t>Create a box with this C</a:t>
            </a:r>
            <a:r>
              <a:rPr b="1" lang="en">
                <a:latin typeface="Fira Sans Condensed"/>
                <a:ea typeface="Fira Sans Condensed"/>
                <a:cs typeface="Fira Sans Condensed"/>
                <a:sym typeface="Fira Sans Condensed"/>
              </a:rPr>
              <a:t>Map object </a:t>
            </a:r>
            <a:endParaRPr b="1">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Membuat cube dari texture CubeMap, cube ini seolah olah akan menjadi lingungan sekitar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66" name="Google Shape;466;p6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Reflection</a:t>
            </a:r>
            <a:endParaRPr/>
          </a:p>
        </p:txBody>
      </p:sp>
      <p:pic>
        <p:nvPicPr>
          <p:cNvPr id="467" name="Google Shape;467;p64"/>
          <p:cNvPicPr preferRelativeResize="0"/>
          <p:nvPr/>
        </p:nvPicPr>
        <p:blipFill>
          <a:blip r:embed="rId3">
            <a:alphaModFix/>
          </a:blip>
          <a:stretch>
            <a:fillRect/>
          </a:stretch>
        </p:blipFill>
        <p:spPr>
          <a:xfrm>
            <a:off x="1719850" y="2270822"/>
            <a:ext cx="5704300" cy="2480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idx="4" type="subTitle"/>
          </p:nvPr>
        </p:nvSpPr>
        <p:spPr>
          <a:xfrm flipH="1">
            <a:off x="1353700" y="1408875"/>
            <a:ext cx="7070400" cy="255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Condensed"/>
              <a:buAutoNum type="arabicPeriod" startAt="3"/>
            </a:pPr>
            <a:r>
              <a:rPr b="1" lang="en">
                <a:latin typeface="Fira Sans Condensed"/>
                <a:ea typeface="Fira Sans Condensed"/>
                <a:cs typeface="Fira Sans Condensed"/>
                <a:sym typeface="Fira Sans Condensed"/>
              </a:rPr>
              <a:t>Apply the CubeMap object as a texture</a:t>
            </a:r>
            <a:endParaRPr b="1">
              <a:latin typeface="Fira Sans Condensed"/>
              <a:ea typeface="Fira Sans Condensed"/>
              <a:cs typeface="Fira Sans Condensed"/>
              <a:sym typeface="Fira Sans Condensed"/>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same CubeMap object we used to simulate the environment can be used as a texture on the meshes. Three.js will make sure it looks like a reflection of the environment  </a:t>
            </a:r>
            <a:endParaRPr/>
          </a:p>
          <a:p>
            <a:pPr indent="0" lvl="0" marL="457200" rtl="0" algn="l">
              <a:spcBef>
                <a:spcPts val="0"/>
              </a:spcBef>
              <a:spcAft>
                <a:spcPts val="0"/>
              </a:spcAft>
              <a:buNone/>
            </a:pPr>
            <a:r>
              <a:t/>
            </a:r>
            <a:endParaRPr/>
          </a:p>
        </p:txBody>
      </p:sp>
      <p:sp>
        <p:nvSpPr>
          <p:cNvPr id="473" name="Google Shape;473;p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Fake Reflection</a:t>
            </a:r>
            <a:endParaRPr/>
          </a:p>
        </p:txBody>
      </p:sp>
      <p:pic>
        <p:nvPicPr>
          <p:cNvPr id="474" name="Google Shape;474;p65"/>
          <p:cNvPicPr preferRelativeResize="0"/>
          <p:nvPr/>
        </p:nvPicPr>
        <p:blipFill>
          <a:blip r:embed="rId3">
            <a:alphaModFix/>
          </a:blip>
          <a:stretch>
            <a:fillRect/>
          </a:stretch>
        </p:blipFill>
        <p:spPr>
          <a:xfrm>
            <a:off x="924025" y="2701938"/>
            <a:ext cx="7296150" cy="1343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66"/>
          <p:cNvSpPr txBox="1"/>
          <p:nvPr>
            <p:ph type="title"/>
          </p:nvPr>
        </p:nvSpPr>
        <p:spPr>
          <a:xfrm>
            <a:off x="0" y="971850"/>
            <a:ext cx="43107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t>SPECULAR MAP</a:t>
            </a:r>
            <a:endParaRPr sz="6800"/>
          </a:p>
        </p:txBody>
      </p:sp>
      <p:sp>
        <p:nvSpPr>
          <p:cNvPr id="480" name="Google Shape;480;p66"/>
          <p:cNvSpPr txBox="1"/>
          <p:nvPr>
            <p:ph idx="2" type="title"/>
          </p:nvPr>
        </p:nvSpPr>
        <p:spPr>
          <a:xfrm>
            <a:off x="4849175" y="1001125"/>
            <a:ext cx="21921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481" name="Google Shape;481;p6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67"/>
          <p:cNvSpPr txBox="1"/>
          <p:nvPr/>
        </p:nvSpPr>
        <p:spPr>
          <a:xfrm>
            <a:off x="503975" y="1632625"/>
            <a:ext cx="6504300" cy="12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Menentukan sebuah peta yang</a:t>
            </a:r>
            <a:endParaRPr sz="20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mendefinisikan kilau (shininess) dan warna sorotan (highlight) suatu material.</a:t>
            </a:r>
            <a:endParaRPr sz="2000">
              <a:solidFill>
                <a:srgbClr val="FFFFFF"/>
              </a:solidFill>
              <a:latin typeface="Fira Sans Condensed Light"/>
              <a:ea typeface="Fira Sans Condensed Light"/>
              <a:cs typeface="Fira Sans Condensed Light"/>
              <a:sym typeface="Fira Sans Condensed Light"/>
            </a:endParaRPr>
          </a:p>
        </p:txBody>
      </p:sp>
      <p:sp>
        <p:nvSpPr>
          <p:cNvPr id="487" name="Google Shape;487;p67"/>
          <p:cNvSpPr txBox="1"/>
          <p:nvPr>
            <p:ph type="title"/>
          </p:nvPr>
        </p:nvSpPr>
        <p:spPr>
          <a:xfrm>
            <a:off x="1414475" y="718925"/>
            <a:ext cx="5593800" cy="1101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Specular Map</a:t>
            </a:r>
            <a:endParaRPr/>
          </a:p>
        </p:txBody>
      </p:sp>
      <p:pic>
        <p:nvPicPr>
          <p:cNvPr id="488" name="Google Shape;488;p67"/>
          <p:cNvPicPr preferRelativeResize="0"/>
          <p:nvPr/>
        </p:nvPicPr>
        <p:blipFill>
          <a:blip r:embed="rId4">
            <a:alphaModFix/>
          </a:blip>
          <a:stretch>
            <a:fillRect/>
          </a:stretch>
        </p:blipFill>
        <p:spPr>
          <a:xfrm>
            <a:off x="2140450" y="2772823"/>
            <a:ext cx="6504300" cy="211816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1414475" y="718925"/>
            <a:ext cx="5593800" cy="1101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Specular Map</a:t>
            </a:r>
            <a:endParaRPr/>
          </a:p>
        </p:txBody>
      </p:sp>
      <p:pic>
        <p:nvPicPr>
          <p:cNvPr id="494" name="Google Shape;494;p68"/>
          <p:cNvPicPr preferRelativeResize="0"/>
          <p:nvPr/>
        </p:nvPicPr>
        <p:blipFill>
          <a:blip r:embed="rId3">
            <a:alphaModFix/>
          </a:blip>
          <a:stretch>
            <a:fillRect/>
          </a:stretch>
        </p:blipFill>
        <p:spPr>
          <a:xfrm>
            <a:off x="1153974" y="1588824"/>
            <a:ext cx="6422226" cy="31886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txBox="1"/>
          <p:nvPr>
            <p:ph type="title"/>
          </p:nvPr>
        </p:nvSpPr>
        <p:spPr>
          <a:xfrm>
            <a:off x="1414475" y="718925"/>
            <a:ext cx="5593800" cy="1101000"/>
          </a:xfrm>
          <a:prstGeom prst="rect">
            <a:avLst/>
          </a:prstGeom>
        </p:spPr>
        <p:txBody>
          <a:bodyPr anchorCtr="0" anchor="t" bIns="91425" lIns="91425" spcFirstLastPara="1" rIns="91425" wrap="square" tIns="91425">
            <a:noAutofit/>
          </a:bodyPr>
          <a:lstStyle/>
          <a:p>
            <a:pPr indent="457200" lvl="0" marL="0" rtl="0" algn="ctr">
              <a:spcBef>
                <a:spcPts val="0"/>
              </a:spcBef>
              <a:spcAft>
                <a:spcPts val="0"/>
              </a:spcAft>
              <a:buNone/>
            </a:pPr>
            <a:r>
              <a:rPr lang="en"/>
              <a:t>Specular </a:t>
            </a:r>
            <a:r>
              <a:rPr lang="en"/>
              <a:t>Map</a:t>
            </a:r>
            <a:endParaRPr/>
          </a:p>
        </p:txBody>
      </p:sp>
      <p:pic>
        <p:nvPicPr>
          <p:cNvPr id="500" name="Google Shape;500;p69"/>
          <p:cNvPicPr preferRelativeResize="0"/>
          <p:nvPr/>
        </p:nvPicPr>
        <p:blipFill>
          <a:blip r:embed="rId3">
            <a:alphaModFix/>
          </a:blip>
          <a:stretch>
            <a:fillRect/>
          </a:stretch>
        </p:blipFill>
        <p:spPr>
          <a:xfrm>
            <a:off x="300038" y="1631188"/>
            <a:ext cx="8543925" cy="2828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70"/>
          <p:cNvSpPr txBox="1"/>
          <p:nvPr>
            <p:ph type="title"/>
          </p:nvPr>
        </p:nvSpPr>
        <p:spPr>
          <a:xfrm>
            <a:off x="-8800" y="971850"/>
            <a:ext cx="45162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REPEAT WRAPPING</a:t>
            </a:r>
            <a:endParaRPr/>
          </a:p>
        </p:txBody>
      </p:sp>
      <p:sp>
        <p:nvSpPr>
          <p:cNvPr id="506" name="Google Shape;506;p70"/>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Pembungkusan berulang pada texture</a:t>
            </a:r>
            <a:endParaRPr/>
          </a:p>
        </p:txBody>
      </p:sp>
      <p:sp>
        <p:nvSpPr>
          <p:cNvPr id="507" name="Google Shape;507;p70"/>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508" name="Google Shape;508;p7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 itu Tekstur?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71"/>
          <p:cNvSpPr txBox="1"/>
          <p:nvPr/>
        </p:nvSpPr>
        <p:spPr>
          <a:xfrm>
            <a:off x="541550" y="1021850"/>
            <a:ext cx="7977600" cy="289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300">
                <a:solidFill>
                  <a:srgbClr val="FFFFFF"/>
                </a:solidFill>
                <a:latin typeface="Fira Sans Condensed Light"/>
                <a:ea typeface="Fira Sans Condensed Light"/>
                <a:cs typeface="Fira Sans Condensed Light"/>
                <a:sym typeface="Fira Sans Condensed Light"/>
              </a:rPr>
              <a:t>Default aplikasi texture pada three.js yaitu dengan mengaplikasikan texture secara menyeluruh pada setiap sisi object geometri. Namun ada kalanya kita ingin texture tersebut tidak ada pada suatu bagian, atau pula ingin melakukan perulangan texture itu sendiri. </a:t>
            </a:r>
            <a:endParaRPr sz="2300">
              <a:solidFill>
                <a:srgbClr val="FFFFFF"/>
              </a:solidFill>
              <a:latin typeface="Fira Sans Condensed Light"/>
              <a:ea typeface="Fira Sans Condensed Light"/>
              <a:cs typeface="Fira Sans Condensed Light"/>
              <a:sym typeface="Fira Sans Condensed Light"/>
            </a:endParaRPr>
          </a:p>
          <a:p>
            <a:pPr indent="0" lvl="0" marL="0" rtl="0" algn="just">
              <a:spcBef>
                <a:spcPts val="0"/>
              </a:spcBef>
              <a:spcAft>
                <a:spcPts val="0"/>
              </a:spcAft>
              <a:buNone/>
            </a:pPr>
            <a:r>
              <a:t/>
            </a:r>
            <a:endParaRPr sz="2300">
              <a:solidFill>
                <a:srgbClr val="FFFFFF"/>
              </a:solidFill>
              <a:latin typeface="Fira Sans Condensed Light"/>
              <a:ea typeface="Fira Sans Condensed Light"/>
              <a:cs typeface="Fira Sans Condensed Light"/>
              <a:sym typeface="Fira Sans Condensed Light"/>
            </a:endParaRPr>
          </a:p>
          <a:p>
            <a:pPr indent="0" lvl="0" marL="0" rtl="0" algn="just">
              <a:spcBef>
                <a:spcPts val="0"/>
              </a:spcBef>
              <a:spcAft>
                <a:spcPts val="0"/>
              </a:spcAft>
              <a:buNone/>
            </a:pPr>
            <a:r>
              <a:rPr lang="en" sz="2300">
                <a:solidFill>
                  <a:srgbClr val="FFFFFF"/>
                </a:solidFill>
                <a:latin typeface="Fira Sans Condensed Light"/>
                <a:ea typeface="Fira Sans Condensed Light"/>
                <a:cs typeface="Fira Sans Condensed Light"/>
                <a:sym typeface="Fira Sans Condensed Light"/>
              </a:rPr>
              <a:t>Three.js menyediakan fungsi untuk mengatasi hal tersebut dengan </a:t>
            </a:r>
            <a:r>
              <a:rPr b="1" lang="en" sz="2300">
                <a:solidFill>
                  <a:srgbClr val="FFFFFF"/>
                </a:solidFill>
                <a:latin typeface="Fira Sans Condensed"/>
                <a:ea typeface="Fira Sans Condensed"/>
                <a:cs typeface="Fira Sans Condensed"/>
                <a:sym typeface="Fira Sans Condensed"/>
              </a:rPr>
              <a:t>Repeat Wrapping</a:t>
            </a:r>
            <a:r>
              <a:rPr lang="en" sz="2300">
                <a:solidFill>
                  <a:srgbClr val="FFFFFF"/>
                </a:solidFill>
                <a:latin typeface="Fira Sans Condensed Light"/>
                <a:ea typeface="Fira Sans Condensed Light"/>
                <a:cs typeface="Fira Sans Condensed Light"/>
                <a:sym typeface="Fira Sans Condensed Light"/>
              </a:rPr>
              <a:t>.</a:t>
            </a:r>
            <a:endParaRPr sz="23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72"/>
          <p:cNvSpPr txBox="1"/>
          <p:nvPr>
            <p:ph type="title"/>
          </p:nvPr>
        </p:nvSpPr>
        <p:spPr>
          <a:xfrm>
            <a:off x="720000" y="2258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519" name="Google Shape;519;p72"/>
          <p:cNvSpPr txBox="1"/>
          <p:nvPr>
            <p:ph idx="2" type="subTitle"/>
          </p:nvPr>
        </p:nvSpPr>
        <p:spPr>
          <a:xfrm flipH="1">
            <a:off x="5349813" y="1386600"/>
            <a:ext cx="27111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Fira Sans Condensed"/>
                <a:ea typeface="Fira Sans Condensed"/>
                <a:cs typeface="Fira Sans Condensed"/>
                <a:sym typeface="Fira Sans Condensed"/>
              </a:rPr>
              <a:t>Properti ini mendefinisikan </a:t>
            </a:r>
            <a:r>
              <a:rPr lang="en">
                <a:solidFill>
                  <a:srgbClr val="EFEFEF"/>
                </a:solidFill>
                <a:latin typeface="Fira Sans Condensed"/>
                <a:ea typeface="Fira Sans Condensed"/>
                <a:cs typeface="Fira Sans Condensed"/>
                <a:sym typeface="Fira Sans Condensed"/>
              </a:rPr>
              <a:t>bagaimana tekstur dibungkus secara vertikal dan sesuai dengan V dalam UVMapping.</a:t>
            </a:r>
            <a:endParaRPr>
              <a:solidFill>
                <a:srgbClr val="EFEFE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a:p>
        </p:txBody>
      </p:sp>
      <p:sp>
        <p:nvSpPr>
          <p:cNvPr id="520" name="Google Shape;520;p72"/>
          <p:cNvSpPr txBox="1"/>
          <p:nvPr>
            <p:ph idx="4" type="subTitle"/>
          </p:nvPr>
        </p:nvSpPr>
        <p:spPr>
          <a:xfrm flipH="1">
            <a:off x="1083088" y="1386588"/>
            <a:ext cx="2711100" cy="126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Properti ini mendefinisikan </a:t>
            </a:r>
            <a:r>
              <a:rPr lang="en">
                <a:solidFill>
                  <a:srgbClr val="EFEFEF"/>
                </a:solidFill>
                <a:latin typeface="Fira Sans Condensed"/>
                <a:ea typeface="Fira Sans Condensed"/>
                <a:cs typeface="Fira Sans Condensed"/>
                <a:sym typeface="Fira Sans Condensed"/>
              </a:rPr>
              <a:t>bagaimana tekstur dibungkus secara horizontal dan sesuai dengan U dalam UVMapping.</a:t>
            </a:r>
            <a:endParaRPr>
              <a:solidFill>
                <a:srgbClr val="EFEFE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sz="1300"/>
          </a:p>
        </p:txBody>
      </p:sp>
      <p:sp>
        <p:nvSpPr>
          <p:cNvPr id="521" name="Google Shape;521;p72"/>
          <p:cNvSpPr txBox="1"/>
          <p:nvPr>
            <p:ph idx="1" type="subTitle"/>
          </p:nvPr>
        </p:nvSpPr>
        <p:spPr>
          <a:xfrm flipH="1">
            <a:off x="5349808" y="941100"/>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jdhani"/>
                <a:ea typeface="Rajdhani"/>
                <a:cs typeface="Rajdhani"/>
                <a:sym typeface="Rajdhani"/>
              </a:rPr>
              <a:t>wrapT</a:t>
            </a:r>
            <a:endParaRPr b="1" sz="2400">
              <a:latin typeface="Rajdhani"/>
              <a:ea typeface="Rajdhani"/>
              <a:cs typeface="Rajdhani"/>
              <a:sym typeface="Rajdhani"/>
            </a:endParaRPr>
          </a:p>
        </p:txBody>
      </p:sp>
      <p:sp>
        <p:nvSpPr>
          <p:cNvPr id="522" name="Google Shape;522;p72"/>
          <p:cNvSpPr txBox="1"/>
          <p:nvPr>
            <p:ph idx="3" type="subTitle"/>
          </p:nvPr>
        </p:nvSpPr>
        <p:spPr>
          <a:xfrm flipH="1">
            <a:off x="1083083" y="941088"/>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ajdhani"/>
                <a:ea typeface="Rajdhani"/>
                <a:cs typeface="Rajdhani"/>
                <a:sym typeface="Rajdhani"/>
              </a:rPr>
              <a:t>wrapS</a:t>
            </a:r>
            <a:endParaRPr b="1" sz="2400">
              <a:latin typeface="Rajdhani"/>
              <a:ea typeface="Rajdhani"/>
              <a:cs typeface="Rajdhani"/>
              <a:sym typeface="Rajdhani"/>
            </a:endParaRPr>
          </a:p>
        </p:txBody>
      </p:sp>
      <p:cxnSp>
        <p:nvCxnSpPr>
          <p:cNvPr id="523" name="Google Shape;523;p72"/>
          <p:cNvCxnSpPr/>
          <p:nvPr/>
        </p:nvCxnSpPr>
        <p:spPr>
          <a:xfrm>
            <a:off x="937300" y="2798750"/>
            <a:ext cx="7165200" cy="20700"/>
          </a:xfrm>
          <a:prstGeom prst="straightConnector1">
            <a:avLst/>
          </a:prstGeom>
          <a:noFill/>
          <a:ln cap="flat" cmpd="sng" w="19050">
            <a:solidFill>
              <a:srgbClr val="F3F3F3"/>
            </a:solidFill>
            <a:prstDash val="solid"/>
            <a:round/>
            <a:headEnd len="med" w="med" type="oval"/>
            <a:tailEnd len="med" w="med" type="oval"/>
          </a:ln>
        </p:spPr>
      </p:cxnSp>
      <p:sp>
        <p:nvSpPr>
          <p:cNvPr id="524" name="Google Shape;524;p72"/>
          <p:cNvSpPr txBox="1"/>
          <p:nvPr>
            <p:ph type="title"/>
          </p:nvPr>
        </p:nvSpPr>
        <p:spPr>
          <a:xfrm>
            <a:off x="720000" y="2962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CONSTANT</a:t>
            </a:r>
            <a:endParaRPr/>
          </a:p>
        </p:txBody>
      </p:sp>
      <p:sp>
        <p:nvSpPr>
          <p:cNvPr id="525" name="Google Shape;525;p72"/>
          <p:cNvSpPr txBox="1"/>
          <p:nvPr>
            <p:ph idx="4" type="subTitle"/>
          </p:nvPr>
        </p:nvSpPr>
        <p:spPr>
          <a:xfrm flipH="1">
            <a:off x="1811200" y="4235600"/>
            <a:ext cx="5417400" cy="126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Dengan menggunakan constant RepeatWrapping ini, texture yang digunakan akan diulang hingga tak hingga</a:t>
            </a:r>
            <a:endParaRPr sz="1300"/>
          </a:p>
        </p:txBody>
      </p:sp>
      <p:sp>
        <p:nvSpPr>
          <p:cNvPr id="526" name="Google Shape;526;p72"/>
          <p:cNvSpPr txBox="1"/>
          <p:nvPr>
            <p:ph idx="3" type="subTitle"/>
          </p:nvPr>
        </p:nvSpPr>
        <p:spPr>
          <a:xfrm flipH="1">
            <a:off x="2967251" y="3763300"/>
            <a:ext cx="31053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50">
                <a:solidFill>
                  <a:srgbClr val="FFFFFF"/>
                </a:solidFill>
                <a:latin typeface="Fira Sans Condensed"/>
                <a:ea typeface="Fira Sans Condensed"/>
                <a:cs typeface="Fira Sans Condensed"/>
                <a:sym typeface="Fira Sans Condensed"/>
              </a:rPr>
              <a:t>THREE.RepeatWrapping</a:t>
            </a:r>
            <a:endParaRPr b="1" sz="34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73"/>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t>CANVAS TEXTURE</a:t>
            </a:r>
            <a:endParaRPr sz="6800"/>
          </a:p>
        </p:txBody>
      </p:sp>
      <p:sp>
        <p:nvSpPr>
          <p:cNvPr id="532" name="Google Shape;532;p73"/>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Kanvas sebagai tekstur</a:t>
            </a:r>
            <a:endParaRPr/>
          </a:p>
        </p:txBody>
      </p:sp>
      <p:sp>
        <p:nvSpPr>
          <p:cNvPr id="533" name="Google Shape;533;p73"/>
          <p:cNvSpPr txBox="1"/>
          <p:nvPr>
            <p:ph idx="2" type="title"/>
          </p:nvPr>
        </p:nvSpPr>
        <p:spPr>
          <a:xfrm>
            <a:off x="4849176" y="1001125"/>
            <a:ext cx="24429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534" name="Google Shape;534;p7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8" name="Shape 538"/>
        <p:cNvGrpSpPr/>
        <p:nvPr/>
      </p:nvGrpSpPr>
      <p:grpSpPr>
        <a:xfrm>
          <a:off x="0" y="0"/>
          <a:ext cx="0" cy="0"/>
          <a:chOff x="0" y="0"/>
          <a:chExt cx="0" cy="0"/>
        </a:xfrm>
      </p:grpSpPr>
      <p:sp>
        <p:nvSpPr>
          <p:cNvPr id="539" name="Google Shape;539;p74"/>
          <p:cNvSpPr txBox="1"/>
          <p:nvPr/>
        </p:nvSpPr>
        <p:spPr>
          <a:xfrm>
            <a:off x="3231013" y="1263125"/>
            <a:ext cx="5661000" cy="28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Membuat tekstur dengan menggunakan elemen </a:t>
            </a:r>
            <a:r>
              <a:rPr lang="en" sz="2600">
                <a:solidFill>
                  <a:srgbClr val="FFFFFF"/>
                </a:solidFill>
                <a:latin typeface="Fira Sans Condensed Light"/>
                <a:ea typeface="Fira Sans Condensed Light"/>
                <a:cs typeface="Fira Sans Condensed Light"/>
                <a:sym typeface="Fira Sans Condensed Light"/>
              </a:rPr>
              <a:t>canvas</a:t>
            </a:r>
            <a:r>
              <a:rPr lang="en" sz="2600">
                <a:solidFill>
                  <a:srgbClr val="FFFFFF"/>
                </a:solidFill>
                <a:latin typeface="Fira Sans Condensed Light"/>
                <a:ea typeface="Fira Sans Condensed Light"/>
                <a:cs typeface="Fira Sans Condensed Light"/>
                <a:sym typeface="Fira Sans Condensed Light"/>
              </a:rPr>
              <a:t> sebagai input.</a:t>
            </a:r>
            <a:endParaRPr sz="2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6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Gambar pada kanvas akan secara langsung </a:t>
            </a:r>
            <a:r>
              <a:rPr lang="en" sz="2600">
                <a:solidFill>
                  <a:srgbClr val="FFFFFF"/>
                </a:solidFill>
                <a:latin typeface="Fira Sans Condensed Light"/>
                <a:ea typeface="Fira Sans Condensed Light"/>
                <a:cs typeface="Fira Sans Condensed Light"/>
                <a:sym typeface="Fira Sans Condensed Light"/>
              </a:rPr>
              <a:t>di render</a:t>
            </a:r>
            <a:r>
              <a:rPr lang="en" sz="2600">
                <a:solidFill>
                  <a:srgbClr val="FFFFFF"/>
                </a:solidFill>
                <a:latin typeface="Fira Sans Condensed Light"/>
                <a:ea typeface="Fira Sans Condensed Light"/>
                <a:cs typeface="Fira Sans Condensed Light"/>
                <a:sym typeface="Fira Sans Condensed Light"/>
              </a:rPr>
              <a:t> sebagai sebuah tekstur.</a:t>
            </a:r>
            <a:endParaRPr sz="2600">
              <a:solidFill>
                <a:srgbClr val="FFFFFF"/>
              </a:solidFill>
              <a:latin typeface="Fira Sans Condensed Light"/>
              <a:ea typeface="Fira Sans Condensed Light"/>
              <a:cs typeface="Fira Sans Condensed Light"/>
              <a:sym typeface="Fira Sans Condensed Light"/>
            </a:endParaRPr>
          </a:p>
        </p:txBody>
      </p:sp>
      <p:grpSp>
        <p:nvGrpSpPr>
          <p:cNvPr id="540" name="Google Shape;540;p74"/>
          <p:cNvGrpSpPr/>
          <p:nvPr/>
        </p:nvGrpSpPr>
        <p:grpSpPr>
          <a:xfrm>
            <a:off x="251983" y="1422971"/>
            <a:ext cx="2210395" cy="2090466"/>
            <a:chOff x="1040275" y="238125"/>
            <a:chExt cx="5538450" cy="5237950"/>
          </a:xfrm>
        </p:grpSpPr>
        <p:sp>
          <p:nvSpPr>
            <p:cNvPr id="541" name="Google Shape;541;p74"/>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4"/>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4"/>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4"/>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4"/>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4"/>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4"/>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4"/>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4"/>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4"/>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4"/>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4"/>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4"/>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4"/>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4"/>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4"/>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4"/>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4"/>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4"/>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4"/>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4"/>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4"/>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4"/>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4"/>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4"/>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4"/>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4"/>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4"/>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4"/>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4"/>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4"/>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4"/>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4"/>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4"/>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4"/>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4"/>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4"/>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4"/>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4"/>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4"/>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4"/>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4"/>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4"/>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4"/>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4"/>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4"/>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4"/>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4"/>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4"/>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4"/>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4"/>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4"/>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4"/>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4"/>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4"/>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4"/>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4"/>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4"/>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4"/>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4"/>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4"/>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4"/>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4"/>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4"/>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4"/>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4"/>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4"/>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4"/>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4"/>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4"/>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4"/>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4"/>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4"/>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4"/>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4"/>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4"/>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4"/>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4"/>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4"/>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4"/>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4"/>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4"/>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4"/>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4"/>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4"/>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4"/>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4"/>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4"/>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4"/>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4"/>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4"/>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4"/>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4"/>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4"/>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4"/>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4"/>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4"/>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4"/>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4"/>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4"/>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4"/>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4"/>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4"/>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4"/>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4"/>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4"/>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4"/>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4"/>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4"/>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4"/>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4"/>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4"/>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4"/>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4"/>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4"/>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4"/>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4"/>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4"/>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4"/>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4"/>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4"/>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4"/>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4"/>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4"/>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4"/>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4"/>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4"/>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4"/>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4"/>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4"/>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4"/>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4"/>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4"/>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4"/>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4"/>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4"/>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4"/>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4"/>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4"/>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4"/>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4"/>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4"/>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4"/>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4"/>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4"/>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4"/>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4"/>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4"/>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4"/>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4"/>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4"/>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4"/>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4"/>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4"/>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4"/>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4"/>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4"/>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4"/>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4"/>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4"/>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4"/>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4"/>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4"/>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4"/>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4"/>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4"/>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4"/>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4"/>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4"/>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4"/>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4"/>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4"/>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4"/>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4"/>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4"/>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4"/>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4"/>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4"/>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4"/>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4"/>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4"/>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4"/>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4"/>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4"/>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4"/>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4"/>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4"/>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4"/>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4"/>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4"/>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4"/>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4"/>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4"/>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4"/>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4"/>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4"/>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4"/>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4"/>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4"/>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4"/>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4"/>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4"/>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4"/>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4"/>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4"/>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4"/>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4"/>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4"/>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4"/>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4"/>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4"/>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4"/>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4"/>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4"/>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4"/>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4"/>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4"/>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6" name="Google Shape;766;p74"/>
          <p:cNvCxnSpPr/>
          <p:nvPr/>
        </p:nvCxnSpPr>
        <p:spPr>
          <a:xfrm flipH="1">
            <a:off x="1957661" y="1567763"/>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767" name="Google Shape;767;p74"/>
          <p:cNvCxnSpPr/>
          <p:nvPr/>
        </p:nvCxnSpPr>
        <p:spPr>
          <a:xfrm rot="10800000">
            <a:off x="1375361" y="2722388"/>
            <a:ext cx="1484700" cy="442500"/>
          </a:xfrm>
          <a:prstGeom prst="bentConnector3">
            <a:avLst>
              <a:gd fmla="val 50000" name="adj1"/>
            </a:avLst>
          </a:prstGeom>
          <a:noFill/>
          <a:ln cap="flat" cmpd="sng" w="19050">
            <a:solidFill>
              <a:srgbClr val="F3F3F3"/>
            </a:solidFill>
            <a:prstDash val="solid"/>
            <a:round/>
            <a:headEnd len="med" w="med" type="oval"/>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1" name="Shape 771"/>
        <p:cNvGrpSpPr/>
        <p:nvPr/>
      </p:nvGrpSpPr>
      <p:grpSpPr>
        <a:xfrm>
          <a:off x="0" y="0"/>
          <a:ext cx="0" cy="0"/>
          <a:chOff x="0" y="0"/>
          <a:chExt cx="0" cy="0"/>
        </a:xfrm>
      </p:grpSpPr>
      <p:pic>
        <p:nvPicPr>
          <p:cNvPr id="772" name="Google Shape;772;p75"/>
          <p:cNvPicPr preferRelativeResize="0"/>
          <p:nvPr/>
        </p:nvPicPr>
        <p:blipFill>
          <a:blip r:embed="rId3">
            <a:alphaModFix/>
          </a:blip>
          <a:stretch>
            <a:fillRect/>
          </a:stretch>
        </p:blipFill>
        <p:spPr>
          <a:xfrm>
            <a:off x="152400" y="549225"/>
            <a:ext cx="8839199" cy="40450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6"/>
          <p:cNvSpPr txBox="1"/>
          <p:nvPr/>
        </p:nvSpPr>
        <p:spPr>
          <a:xfrm>
            <a:off x="1396500" y="1811250"/>
            <a:ext cx="6351000" cy="15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Fira Sans Condensed Light"/>
                <a:ea typeface="Fira Sans Condensed Light"/>
                <a:cs typeface="Fira Sans Condensed Light"/>
                <a:sym typeface="Fira Sans Condensed Light"/>
              </a:rPr>
              <a:t>Hampir sama seperti kelas </a:t>
            </a:r>
            <a:r>
              <a:rPr b="1" lang="en" sz="2800">
                <a:solidFill>
                  <a:srgbClr val="FFFFFF"/>
                </a:solidFill>
                <a:latin typeface="Fira Sans Condensed"/>
                <a:ea typeface="Fira Sans Condensed"/>
                <a:cs typeface="Fira Sans Condensed"/>
                <a:sym typeface="Fira Sans Condensed"/>
              </a:rPr>
              <a:t>Texture</a:t>
            </a:r>
            <a:r>
              <a:rPr lang="en" sz="2800">
                <a:solidFill>
                  <a:srgbClr val="FFFFFF"/>
                </a:solidFill>
                <a:latin typeface="Fira Sans Condensed Light"/>
                <a:ea typeface="Fira Sans Condensed Light"/>
                <a:cs typeface="Fira Sans Condensed Light"/>
                <a:sym typeface="Fira Sans Condensed Light"/>
              </a:rPr>
              <a:t> dasar, hanya saja </a:t>
            </a:r>
            <a:r>
              <a:rPr b="1" lang="en" sz="2800">
                <a:solidFill>
                  <a:srgbClr val="FFFFFF"/>
                </a:solidFill>
                <a:latin typeface="Fira Sans Condensed"/>
                <a:ea typeface="Fira Sans Condensed"/>
                <a:cs typeface="Fira Sans Condensed"/>
                <a:sym typeface="Fira Sans Condensed"/>
              </a:rPr>
              <a:t>needsUpdate </a:t>
            </a:r>
            <a:r>
              <a:rPr lang="en" sz="2800">
                <a:solidFill>
                  <a:srgbClr val="FFFFFF"/>
                </a:solidFill>
                <a:latin typeface="Fira Sans Condensed Light"/>
                <a:ea typeface="Fira Sans Condensed Light"/>
                <a:cs typeface="Fira Sans Condensed Light"/>
                <a:sym typeface="Fira Sans Condensed Light"/>
              </a:rPr>
              <a:t>harus segera diset true</a:t>
            </a:r>
            <a:endParaRPr sz="2800">
              <a:solidFill>
                <a:srgbClr val="FFFFFF"/>
              </a:solidFill>
              <a:latin typeface="Fira Sans Condensed Light"/>
              <a:ea typeface="Fira Sans Condensed Light"/>
              <a:cs typeface="Fira Sans Condensed Light"/>
              <a:sym typeface="Fira Sans Condensed Light"/>
            </a:endParaRPr>
          </a:p>
        </p:txBody>
      </p:sp>
      <p:sp>
        <p:nvSpPr>
          <p:cNvPr id="778" name="Google Shape;778;p76"/>
          <p:cNvSpPr txBox="1"/>
          <p:nvPr/>
        </p:nvSpPr>
        <p:spPr>
          <a:xfrm>
            <a:off x="3129300" y="549875"/>
            <a:ext cx="28854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Fira Sans Condensed"/>
                <a:ea typeface="Fira Sans Condensed"/>
                <a:cs typeface="Fira Sans Condensed"/>
                <a:sym typeface="Fira Sans Condensed"/>
              </a:rPr>
              <a:t>Canvas Texture</a:t>
            </a:r>
            <a:endParaRPr b="1" sz="33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2" name="Shape 782"/>
        <p:cNvGrpSpPr/>
        <p:nvPr/>
      </p:nvGrpSpPr>
      <p:grpSpPr>
        <a:xfrm>
          <a:off x="0" y="0"/>
          <a:ext cx="0" cy="0"/>
          <a:chOff x="0" y="0"/>
          <a:chExt cx="0" cy="0"/>
        </a:xfrm>
      </p:grpSpPr>
      <p:sp>
        <p:nvSpPr>
          <p:cNvPr id="783" name="Google Shape;783;p77"/>
          <p:cNvSpPr txBox="1"/>
          <p:nvPr>
            <p:ph type="title"/>
          </p:nvPr>
        </p:nvSpPr>
        <p:spPr>
          <a:xfrm>
            <a:off x="2932500" y="510400"/>
            <a:ext cx="32790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Constructor</a:t>
            </a:r>
            <a:endParaRPr/>
          </a:p>
        </p:txBody>
      </p:sp>
      <p:sp>
        <p:nvSpPr>
          <p:cNvPr id="784" name="Google Shape;784;p77"/>
          <p:cNvSpPr txBox="1"/>
          <p:nvPr/>
        </p:nvSpPr>
        <p:spPr>
          <a:xfrm>
            <a:off x="753600" y="1637125"/>
            <a:ext cx="7636800" cy="25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Tekstur Kanvas </a:t>
            </a:r>
            <a:endParaRPr sz="2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CanvasTexture( canvas : HTMLElement, mapping : Constant, wrapS : Constant, wrapT : Constant, magFilter : Constant, minFilter : Constant, format : Constant, type : Constant, anisotropy : Number )</a:t>
            </a:r>
            <a:endParaRPr sz="2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Properti</a:t>
            </a:r>
            <a:endParaRPr sz="2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sz="2200">
                <a:solidFill>
                  <a:srgbClr val="FFFFFF"/>
                </a:solidFill>
                <a:latin typeface="Fira Sans Condensed"/>
                <a:ea typeface="Fira Sans Condensed"/>
                <a:cs typeface="Fira Sans Condensed"/>
                <a:sym typeface="Fira Sans Condensed"/>
              </a:rPr>
              <a:t>.needsUpdate</a:t>
            </a:r>
            <a:r>
              <a:rPr lang="en" sz="2200">
                <a:solidFill>
                  <a:srgbClr val="FFFFFF"/>
                </a:solidFill>
                <a:latin typeface="Fira Sans Condensed Light"/>
                <a:ea typeface="Fira Sans Condensed Light"/>
                <a:cs typeface="Fira Sans Condensed Light"/>
                <a:sym typeface="Fira Sans Condensed Light"/>
              </a:rPr>
              <a:t> : Boolean</a:t>
            </a:r>
            <a:endParaRPr sz="2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2200">
              <a:solidFill>
                <a:srgbClr val="FFFFFF"/>
              </a:solidFill>
              <a:latin typeface="Fira Sans Condensed Light"/>
              <a:ea typeface="Fira Sans Condensed Light"/>
              <a:cs typeface="Fira Sans Condensed Light"/>
              <a:sym typeface="Fira Sans Condensed Light"/>
            </a:endParaRPr>
          </a:p>
        </p:txBody>
      </p:sp>
      <p:sp>
        <p:nvSpPr>
          <p:cNvPr id="785" name="Google Shape;785;p77"/>
          <p:cNvSpPr/>
          <p:nvPr/>
        </p:nvSpPr>
        <p:spPr>
          <a:xfrm>
            <a:off x="564800" y="1820075"/>
            <a:ext cx="188700" cy="2061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564800" y="3511403"/>
            <a:ext cx="188700" cy="2061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 name="Google Shape;787;p77"/>
          <p:cNvCxnSpPr>
            <a:stCxn id="785" idx="4"/>
            <a:endCxn id="786" idx="0"/>
          </p:cNvCxnSpPr>
          <p:nvPr/>
        </p:nvCxnSpPr>
        <p:spPr>
          <a:xfrm>
            <a:off x="659150" y="2026175"/>
            <a:ext cx="0" cy="1485300"/>
          </a:xfrm>
          <a:prstGeom prst="straightConnector1">
            <a:avLst/>
          </a:prstGeom>
          <a:noFill/>
          <a:ln cap="flat" cmpd="sng" w="19050">
            <a:solidFill>
              <a:srgbClr val="F3F3F3"/>
            </a:solidFill>
            <a:prstDash val="solid"/>
            <a:round/>
            <a:headEnd len="med" w="med" type="none"/>
            <a:tailEnd len="med" w="med" type="none"/>
          </a:ln>
        </p:spPr>
      </p:cxnSp>
      <p:sp>
        <p:nvSpPr>
          <p:cNvPr id="788" name="Google Shape;788;p77"/>
          <p:cNvSpPr/>
          <p:nvPr/>
        </p:nvSpPr>
        <p:spPr>
          <a:xfrm>
            <a:off x="613805" y="1873575"/>
            <a:ext cx="90900" cy="990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7"/>
          <p:cNvSpPr/>
          <p:nvPr/>
        </p:nvSpPr>
        <p:spPr>
          <a:xfrm>
            <a:off x="613805" y="3564941"/>
            <a:ext cx="90900" cy="99000"/>
          </a:xfrm>
          <a:prstGeom prst="ellips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3" name="Shape 793"/>
        <p:cNvGrpSpPr/>
        <p:nvPr/>
      </p:nvGrpSpPr>
      <p:grpSpPr>
        <a:xfrm>
          <a:off x="0" y="0"/>
          <a:ext cx="0" cy="0"/>
          <a:chOff x="0" y="0"/>
          <a:chExt cx="0" cy="0"/>
        </a:xfrm>
      </p:grpSpPr>
      <p:sp>
        <p:nvSpPr>
          <p:cNvPr id="794" name="Google Shape;794;p78"/>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800"/>
              <a:t>VIDEO TEXTURE</a:t>
            </a:r>
            <a:endParaRPr sz="6800"/>
          </a:p>
        </p:txBody>
      </p:sp>
      <p:sp>
        <p:nvSpPr>
          <p:cNvPr id="795" name="Google Shape;795;p78"/>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sebagai tekstur</a:t>
            </a:r>
            <a:endParaRPr/>
          </a:p>
        </p:txBody>
      </p:sp>
      <p:sp>
        <p:nvSpPr>
          <p:cNvPr id="796" name="Google Shape;796;p78"/>
          <p:cNvSpPr txBox="1"/>
          <p:nvPr>
            <p:ph idx="2" type="title"/>
          </p:nvPr>
        </p:nvSpPr>
        <p:spPr>
          <a:xfrm>
            <a:off x="4849176" y="1001125"/>
            <a:ext cx="24429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797" name="Google Shape;797;p7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1" name="Shape 801"/>
        <p:cNvGrpSpPr/>
        <p:nvPr/>
      </p:nvGrpSpPr>
      <p:grpSpPr>
        <a:xfrm>
          <a:off x="0" y="0"/>
          <a:ext cx="0" cy="0"/>
          <a:chOff x="0" y="0"/>
          <a:chExt cx="0" cy="0"/>
        </a:xfrm>
      </p:grpSpPr>
      <p:sp>
        <p:nvSpPr>
          <p:cNvPr id="802" name="Google Shape;802;p79"/>
          <p:cNvSpPr txBox="1"/>
          <p:nvPr/>
        </p:nvSpPr>
        <p:spPr>
          <a:xfrm>
            <a:off x="1741500" y="1021850"/>
            <a:ext cx="5661000" cy="28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latin typeface="Fira Sans Condensed Light"/>
                <a:ea typeface="Fira Sans Condensed Light"/>
                <a:cs typeface="Fira Sans Condensed Light"/>
                <a:sym typeface="Fira Sans Condensed Light"/>
              </a:rPr>
              <a:t>merender video ke kanvas dan menggunakanya sebagai input untuk dijadikan sebuah tekstur dengan menggunakan HTML5 video element </a:t>
            </a:r>
            <a:endParaRPr sz="34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34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3400">
              <a:solidFill>
                <a:srgbClr val="FFFFFF"/>
              </a:solidFill>
              <a:latin typeface="Fira Sans Condensed Light"/>
              <a:ea typeface="Fira Sans Condensed Light"/>
              <a:cs typeface="Fira Sans Condensed Light"/>
              <a:sym typeface="Fira Sans Condensed Light"/>
            </a:endParaRPr>
          </a:p>
        </p:txBody>
      </p:sp>
      <p:cxnSp>
        <p:nvCxnSpPr>
          <p:cNvPr id="803" name="Google Shape;803;p79"/>
          <p:cNvCxnSpPr/>
          <p:nvPr/>
        </p:nvCxnSpPr>
        <p:spPr>
          <a:xfrm>
            <a:off x="1615450" y="1255525"/>
            <a:ext cx="0" cy="2477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pic>
        <p:nvPicPr>
          <p:cNvPr id="808" name="Google Shape;808;p80"/>
          <p:cNvPicPr preferRelativeResize="0"/>
          <p:nvPr/>
        </p:nvPicPr>
        <p:blipFill>
          <a:blip r:embed="rId3">
            <a:alphaModFix/>
          </a:blip>
          <a:stretch>
            <a:fillRect/>
          </a:stretch>
        </p:blipFill>
        <p:spPr>
          <a:xfrm>
            <a:off x="152400" y="798025"/>
            <a:ext cx="8839200" cy="35474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TEKSTUR</a:t>
            </a:r>
            <a:endParaRPr/>
          </a:p>
        </p:txBody>
      </p:sp>
      <p:pic>
        <p:nvPicPr>
          <p:cNvPr id="168" name="Google Shape;168;p27"/>
          <p:cNvPicPr preferRelativeResize="0"/>
          <p:nvPr/>
        </p:nvPicPr>
        <p:blipFill>
          <a:blip r:embed="rId4">
            <a:alphaModFix/>
          </a:blip>
          <a:stretch>
            <a:fillRect/>
          </a:stretch>
        </p:blipFill>
        <p:spPr>
          <a:xfrm>
            <a:off x="282025" y="2710073"/>
            <a:ext cx="2161750" cy="2161750"/>
          </a:xfrm>
          <a:prstGeom prst="rect">
            <a:avLst/>
          </a:prstGeom>
          <a:noFill/>
          <a:ln>
            <a:noFill/>
          </a:ln>
        </p:spPr>
      </p:pic>
      <p:sp>
        <p:nvSpPr>
          <p:cNvPr id="169" name="Google Shape;169;p27"/>
          <p:cNvSpPr txBox="1"/>
          <p:nvPr/>
        </p:nvSpPr>
        <p:spPr>
          <a:xfrm>
            <a:off x="212050" y="1071750"/>
            <a:ext cx="8720100" cy="14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Definisi: </a:t>
            </a:r>
            <a:endParaRPr sz="1800">
              <a:solidFill>
                <a:schemeClr val="lt2"/>
              </a:solidFill>
            </a:endParaRPr>
          </a:p>
          <a:p>
            <a:pPr indent="0" lvl="0" marL="0" rtl="0" algn="l">
              <a:spcBef>
                <a:spcPts val="0"/>
              </a:spcBef>
              <a:spcAft>
                <a:spcPts val="0"/>
              </a:spcAft>
              <a:buNone/>
            </a:pPr>
            <a:r>
              <a:rPr lang="en" sz="1800">
                <a:solidFill>
                  <a:schemeClr val="lt2"/>
                </a:solidFill>
              </a:rPr>
              <a:t>Tekstur merupakan u</a:t>
            </a:r>
            <a:r>
              <a:rPr lang="en" sz="1800">
                <a:solidFill>
                  <a:schemeClr val="lt2"/>
                </a:solidFill>
              </a:rPr>
              <a:t>kuran dan susunan (jaringan) bagian suatu benda; </a:t>
            </a:r>
            <a:endParaRPr sz="1800">
              <a:solidFill>
                <a:schemeClr val="lt2"/>
              </a:solidFill>
            </a:endParaRPr>
          </a:p>
          <a:p>
            <a:pPr indent="0" lvl="0" marL="0" rtl="0" algn="l">
              <a:spcBef>
                <a:spcPts val="0"/>
              </a:spcBef>
              <a:spcAft>
                <a:spcPts val="0"/>
              </a:spcAft>
              <a:buNone/>
            </a:pPr>
            <a:r>
              <a:rPr lang="en" sz="1800">
                <a:solidFill>
                  <a:schemeClr val="lt2"/>
                </a:solidFill>
              </a:rPr>
              <a:t>Jalinan atau penyatuan bagian-bagian sesuatu sehingga membentuk suatu benda </a:t>
            </a:r>
            <a:endParaRPr sz="1800">
              <a:solidFill>
                <a:schemeClr val="lt2"/>
              </a:solidFill>
            </a:endParaRPr>
          </a:p>
          <a:p>
            <a:pPr indent="0" lvl="0" marL="0" rtl="0" algn="l">
              <a:spcBef>
                <a:spcPts val="0"/>
              </a:spcBef>
              <a:spcAft>
                <a:spcPts val="0"/>
              </a:spcAft>
              <a:buNone/>
            </a:pPr>
            <a:r>
              <a:rPr lang="en" sz="1800">
                <a:solidFill>
                  <a:schemeClr val="lt2"/>
                </a:solidFill>
              </a:rPr>
              <a:t>(seperti susunan serat dalam kain, susunan sel-sel dalam tubuh)</a:t>
            </a:r>
            <a:endParaRPr sz="1800">
              <a:solidFill>
                <a:schemeClr val="lt2"/>
              </a:solidFill>
            </a:endParaRPr>
          </a:p>
        </p:txBody>
      </p:sp>
      <p:pic>
        <p:nvPicPr>
          <p:cNvPr id="170" name="Google Shape;170;p27"/>
          <p:cNvPicPr preferRelativeResize="0"/>
          <p:nvPr/>
        </p:nvPicPr>
        <p:blipFill>
          <a:blip r:embed="rId5">
            <a:alphaModFix/>
          </a:blip>
          <a:stretch>
            <a:fillRect/>
          </a:stretch>
        </p:blipFill>
        <p:spPr>
          <a:xfrm>
            <a:off x="3050438" y="2847322"/>
            <a:ext cx="2516350" cy="1887249"/>
          </a:xfrm>
          <a:prstGeom prst="rect">
            <a:avLst/>
          </a:prstGeom>
          <a:noFill/>
          <a:ln>
            <a:noFill/>
          </a:ln>
        </p:spPr>
      </p:pic>
      <p:pic>
        <p:nvPicPr>
          <p:cNvPr id="171" name="Google Shape;171;p27"/>
          <p:cNvPicPr preferRelativeResize="0"/>
          <p:nvPr/>
        </p:nvPicPr>
        <p:blipFill>
          <a:blip r:embed="rId6">
            <a:alphaModFix/>
          </a:blip>
          <a:stretch>
            <a:fillRect/>
          </a:stretch>
        </p:blipFill>
        <p:spPr>
          <a:xfrm>
            <a:off x="6105775" y="3103350"/>
            <a:ext cx="2826381" cy="1631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1"/>
          <p:cNvSpPr txBox="1"/>
          <p:nvPr/>
        </p:nvSpPr>
        <p:spPr>
          <a:xfrm>
            <a:off x="1396450" y="1638750"/>
            <a:ext cx="6507900" cy="18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Fira Sans Condensed Light"/>
                <a:ea typeface="Fira Sans Condensed Light"/>
                <a:cs typeface="Fira Sans Condensed Light"/>
                <a:sym typeface="Fira Sans Condensed Light"/>
              </a:rPr>
              <a:t>Hampir sama dengan kelas </a:t>
            </a:r>
            <a:r>
              <a:rPr b="1" lang="en" sz="2700">
                <a:solidFill>
                  <a:srgbClr val="FFFFFF"/>
                </a:solidFill>
                <a:latin typeface="Fira Sans Condensed"/>
                <a:ea typeface="Fira Sans Condensed"/>
                <a:cs typeface="Fira Sans Condensed"/>
                <a:sym typeface="Fira Sans Condensed"/>
              </a:rPr>
              <a:t>Texture </a:t>
            </a:r>
            <a:r>
              <a:rPr lang="en" sz="2700">
                <a:solidFill>
                  <a:srgbClr val="FFFFFF"/>
                </a:solidFill>
                <a:latin typeface="Fira Sans Condensed Light"/>
                <a:ea typeface="Fira Sans Condensed Light"/>
                <a:cs typeface="Fira Sans Condensed Light"/>
                <a:sym typeface="Fira Sans Condensed Light"/>
              </a:rPr>
              <a:t>dasar, hanya saja </a:t>
            </a:r>
            <a:r>
              <a:rPr b="1" lang="en" sz="2700">
                <a:solidFill>
                  <a:srgbClr val="FFFFFF"/>
                </a:solidFill>
                <a:latin typeface="Fira Sans Condensed"/>
                <a:ea typeface="Fira Sans Condensed"/>
                <a:cs typeface="Fira Sans Condensed"/>
                <a:sym typeface="Fira Sans Condensed"/>
              </a:rPr>
              <a:t>needsUpdate </a:t>
            </a:r>
            <a:r>
              <a:rPr lang="en" sz="2700">
                <a:solidFill>
                  <a:srgbClr val="FFFFFF"/>
                </a:solidFill>
                <a:latin typeface="Fira Sans Condensed Light"/>
                <a:ea typeface="Fira Sans Condensed Light"/>
                <a:cs typeface="Fira Sans Condensed Light"/>
                <a:sym typeface="Fira Sans Condensed Light"/>
              </a:rPr>
              <a:t>diset true secara terus - menerus sehingga tekstur diupdate saat video diputar. </a:t>
            </a:r>
            <a:endParaRPr sz="2700">
              <a:solidFill>
                <a:srgbClr val="FFFFFF"/>
              </a:solidFill>
              <a:latin typeface="Fira Sans Condensed Light"/>
              <a:ea typeface="Fira Sans Condensed Light"/>
              <a:cs typeface="Fira Sans Condensed Light"/>
              <a:sym typeface="Fira Sans Condensed Light"/>
            </a:endParaRPr>
          </a:p>
        </p:txBody>
      </p:sp>
      <p:sp>
        <p:nvSpPr>
          <p:cNvPr id="814" name="Google Shape;814;p81"/>
          <p:cNvSpPr txBox="1"/>
          <p:nvPr/>
        </p:nvSpPr>
        <p:spPr>
          <a:xfrm>
            <a:off x="2823450" y="471450"/>
            <a:ext cx="34971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rgbClr val="FFFFFF"/>
                </a:solidFill>
                <a:latin typeface="Fira Sans Condensed"/>
                <a:ea typeface="Fira Sans Condensed"/>
                <a:cs typeface="Fira Sans Condensed"/>
                <a:sym typeface="Fira Sans Condensed"/>
              </a:rPr>
              <a:t>Video Texture</a:t>
            </a:r>
            <a:endParaRPr b="1" sz="43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82"/>
          <p:cNvSpPr txBox="1"/>
          <p:nvPr>
            <p:ph type="title"/>
          </p:nvPr>
        </p:nvSpPr>
        <p:spPr>
          <a:xfrm>
            <a:off x="2932500" y="510400"/>
            <a:ext cx="32790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Constructor</a:t>
            </a:r>
            <a:endParaRPr/>
          </a:p>
        </p:txBody>
      </p:sp>
      <p:sp>
        <p:nvSpPr>
          <p:cNvPr id="820" name="Google Shape;820;p82"/>
          <p:cNvSpPr txBox="1"/>
          <p:nvPr/>
        </p:nvSpPr>
        <p:spPr>
          <a:xfrm>
            <a:off x="753600" y="1637125"/>
            <a:ext cx="7636800" cy="258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VideoTexture(video, mapping, wrapS, wrapT, magFilter, minFilter, format, type, anisotropy)</a:t>
            </a:r>
            <a:endParaRPr sz="2200">
              <a:solidFill>
                <a:srgbClr val="FFFFFF"/>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WrapS, wrapT - THREE.ClampToEdgeWrapping</a:t>
            </a:r>
            <a:endParaRPr sz="2200">
              <a:solidFill>
                <a:srgbClr val="FFFFFF"/>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minFilter - THREE.LinearMipmapLinearFilter</a:t>
            </a:r>
            <a:endParaRPr sz="2200">
              <a:solidFill>
                <a:srgbClr val="FFFFFF"/>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.needsUpdate - di set ke true, diupdate saat video diputar</a:t>
            </a:r>
            <a:endParaRPr sz="2200">
              <a:solidFill>
                <a:srgbClr val="FFFFFF"/>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magFilter - THREE.LinearFilter</a:t>
            </a:r>
            <a:endParaRPr sz="2200">
              <a:solidFill>
                <a:srgbClr val="FFFFFF"/>
              </a:solidFill>
              <a:latin typeface="Fira Sans Condensed Light"/>
              <a:ea typeface="Fira Sans Condensed Light"/>
              <a:cs typeface="Fira Sans Condensed Light"/>
              <a:sym typeface="Fira Sans Condensed Light"/>
            </a:endParaRPr>
          </a:p>
          <a:p>
            <a:pPr indent="-368300" lvl="0" marL="457200" rtl="0" algn="l">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Type -THREE.UnsignedByteType</a:t>
            </a:r>
            <a:endParaRPr sz="22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83"/>
          <p:cNvSpPr txBox="1"/>
          <p:nvPr>
            <p:ph type="ctrTitle"/>
          </p:nvPr>
        </p:nvSpPr>
        <p:spPr>
          <a:xfrm>
            <a:off x="1381450" y="499675"/>
            <a:ext cx="6730200" cy="14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TERIMA KASIH!</a:t>
            </a:r>
            <a:endParaRPr/>
          </a:p>
        </p:txBody>
      </p:sp>
      <p:sp>
        <p:nvSpPr>
          <p:cNvPr id="826" name="Google Shape;826;p83"/>
          <p:cNvSpPr txBox="1"/>
          <p:nvPr>
            <p:ph idx="1" type="subTitle"/>
          </p:nvPr>
        </p:nvSpPr>
        <p:spPr>
          <a:xfrm>
            <a:off x="2561975" y="2105100"/>
            <a:ext cx="40200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Apakah ada pertanyaan?</a:t>
            </a:r>
            <a:endParaRPr>
              <a:solidFill>
                <a:srgbClr val="F3F3F3"/>
              </a:solidFill>
            </a:endParaRPr>
          </a:p>
          <a:p>
            <a:pPr indent="0" lvl="0" marL="0" rtl="0" algn="ctr">
              <a:spcBef>
                <a:spcPts val="0"/>
              </a:spcBef>
              <a:spcAft>
                <a:spcPts val="0"/>
              </a:spcAft>
              <a:buClr>
                <a:schemeClr val="dk1"/>
              </a:buClr>
              <a:buSzPts val="1100"/>
              <a:buFont typeface="Arial"/>
              <a:buNone/>
            </a:pPr>
            <a:r>
              <a:t/>
            </a:r>
            <a:endParaRPr>
              <a:solidFill>
                <a:srgbClr val="F3F3F3"/>
              </a:solidFill>
            </a:endParaRPr>
          </a:p>
          <a:p>
            <a:pPr indent="0" lvl="0" marL="0" rtl="0" algn="ctr">
              <a:spcBef>
                <a:spcPts val="0"/>
              </a:spcBef>
              <a:spcAft>
                <a:spcPts val="0"/>
              </a:spcAft>
              <a:buNone/>
            </a:pPr>
            <a:r>
              <a:t/>
            </a:r>
            <a:endParaRPr>
              <a:solidFill>
                <a:srgbClr val="F3F3F3"/>
              </a:solidFill>
            </a:endParaRPr>
          </a:p>
        </p:txBody>
      </p:sp>
      <p:sp>
        <p:nvSpPr>
          <p:cNvPr id="827" name="Google Shape;827;p83"/>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grpSp>
        <p:nvGrpSpPr>
          <p:cNvPr id="828" name="Google Shape;828;p83"/>
          <p:cNvGrpSpPr/>
          <p:nvPr/>
        </p:nvGrpSpPr>
        <p:grpSpPr>
          <a:xfrm>
            <a:off x="3914560" y="3451633"/>
            <a:ext cx="268782" cy="268485"/>
            <a:chOff x="3303268" y="3817349"/>
            <a:chExt cx="346056" cy="345674"/>
          </a:xfrm>
        </p:grpSpPr>
        <p:sp>
          <p:nvSpPr>
            <p:cNvPr id="829" name="Google Shape;829;p83"/>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83"/>
          <p:cNvGrpSpPr/>
          <p:nvPr/>
        </p:nvGrpSpPr>
        <p:grpSpPr>
          <a:xfrm>
            <a:off x="4263368" y="3451633"/>
            <a:ext cx="268782" cy="268485"/>
            <a:chOff x="3752358" y="3817349"/>
            <a:chExt cx="346056" cy="345674"/>
          </a:xfrm>
        </p:grpSpPr>
        <p:sp>
          <p:nvSpPr>
            <p:cNvPr id="834" name="Google Shape;834;p83"/>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83"/>
          <p:cNvGrpSpPr/>
          <p:nvPr/>
        </p:nvGrpSpPr>
        <p:grpSpPr>
          <a:xfrm>
            <a:off x="4612176" y="3451633"/>
            <a:ext cx="268757" cy="268485"/>
            <a:chOff x="4201447" y="3817349"/>
            <a:chExt cx="346024" cy="345674"/>
          </a:xfrm>
        </p:grpSpPr>
        <p:sp>
          <p:nvSpPr>
            <p:cNvPr id="839" name="Google Shape;839;p83"/>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3"/>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83"/>
          <p:cNvGrpSpPr/>
          <p:nvPr/>
        </p:nvGrpSpPr>
        <p:grpSpPr>
          <a:xfrm>
            <a:off x="4960939" y="3451633"/>
            <a:ext cx="268460" cy="268485"/>
            <a:chOff x="5549861" y="3817349"/>
            <a:chExt cx="345642" cy="345674"/>
          </a:xfrm>
        </p:grpSpPr>
        <p:sp>
          <p:nvSpPr>
            <p:cNvPr id="842" name="Google Shape;842;p83"/>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3"/>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3"/>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8" name="Shape 848"/>
        <p:cNvGrpSpPr/>
        <p:nvPr/>
      </p:nvGrpSpPr>
      <p:grpSpPr>
        <a:xfrm>
          <a:off x="0" y="0"/>
          <a:ext cx="0" cy="0"/>
          <a:chOff x="0" y="0"/>
          <a:chExt cx="0" cy="0"/>
        </a:xfrm>
      </p:grpSpPr>
      <p:sp>
        <p:nvSpPr>
          <p:cNvPr id="849" name="Google Shape;849;p8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FEFEF"/>
                </a:solidFill>
                <a:latin typeface="Rajdhani"/>
                <a:ea typeface="Rajdhani"/>
                <a:cs typeface="Rajdhani"/>
                <a:sym typeface="Rajdhani"/>
              </a:rPr>
              <a:t>WEBSITE</a:t>
            </a:r>
            <a:endParaRPr b="1">
              <a:solidFill>
                <a:srgbClr val="EFEFEF"/>
              </a:solidFill>
              <a:latin typeface="Rajdhani"/>
              <a:ea typeface="Rajdhani"/>
              <a:cs typeface="Rajdhani"/>
              <a:sym typeface="Rajdhani"/>
            </a:endParaRPr>
          </a:p>
          <a:p>
            <a:pPr indent="-298450" lvl="0" marL="457200" rtl="0" algn="l">
              <a:spcBef>
                <a:spcPts val="1600"/>
              </a:spcBef>
              <a:spcAft>
                <a:spcPts val="0"/>
              </a:spcAft>
              <a:buClr>
                <a:srgbClr val="EFEFEF"/>
              </a:buClr>
              <a:buSzPts val="1100"/>
              <a:buChar char="●"/>
            </a:pPr>
            <a:r>
              <a:rPr lang="en">
                <a:solidFill>
                  <a:srgbClr val="EFEFEF"/>
                </a:solidFill>
              </a:rPr>
              <a:t>https://threejs.org/docs/#api/en/textures/Texture</a:t>
            </a:r>
            <a:endParaRPr>
              <a:solidFill>
                <a:srgbClr val="EFEFEF"/>
              </a:solidFill>
              <a:uFill>
                <a:noFill/>
              </a:uFill>
              <a:hlinkClick r:id="rId4">
                <a:extLst>
                  <a:ext uri="{A12FA001-AC4F-418D-AE19-62706E023703}">
                    <ahyp:hlinkClr val="tx"/>
                  </a:ext>
                </a:extLst>
              </a:hlinkClick>
            </a:endParaRPr>
          </a:p>
          <a:p>
            <a:pPr indent="-298450" lvl="0" marL="457200" rtl="0" algn="l">
              <a:spcBef>
                <a:spcPts val="0"/>
              </a:spcBef>
              <a:spcAft>
                <a:spcPts val="0"/>
              </a:spcAft>
              <a:buClr>
                <a:srgbClr val="EFEFEF"/>
              </a:buClr>
              <a:buSzPts val="1100"/>
              <a:buChar char="●"/>
            </a:pPr>
            <a:r>
              <a:rPr lang="en">
                <a:solidFill>
                  <a:srgbClr val="EFEFEF"/>
                </a:solidFill>
                <a:uFill>
                  <a:noFill/>
                </a:uFill>
                <a:hlinkClick r:id="rId5">
                  <a:extLst>
                    <a:ext uri="{A12FA001-AC4F-418D-AE19-62706E023703}">
                      <ahyp:hlinkClr val="tx"/>
                    </a:ext>
                  </a:extLst>
                </a:hlinkClick>
              </a:rPr>
              <a:t>Artificial face recognition abstract</a:t>
            </a:r>
            <a:r>
              <a:rPr lang="en">
                <a:solidFill>
                  <a:srgbClr val="EFEFEF"/>
                </a:solidFill>
                <a:uFill>
                  <a:noFill/>
                </a:uFill>
                <a:hlinkClick r:id="rId6">
                  <a:extLst>
                    <a:ext uri="{A12FA001-AC4F-418D-AE19-62706E023703}">
                      <ahyp:hlinkClr val="tx"/>
                    </a:ext>
                  </a:extLst>
                </a:hlinkClick>
              </a:rPr>
              <a:t>ogy particle background</a:t>
            </a:r>
            <a:r>
              <a:rPr lang="en">
                <a:solidFill>
                  <a:srgbClr val="EFEFEF"/>
                </a:solidFill>
                <a:uFill>
                  <a:noFill/>
                </a:uFill>
                <a:hlinkClick r:id="rId7">
                  <a:extLst>
                    <a:ext uri="{A12FA001-AC4F-418D-AE19-62706E023703}">
                      <ahyp:hlinkClr val="tx"/>
                    </a:ext>
                  </a:extLst>
                </a:hlinkClick>
              </a:rPr>
              <a:t> technology</a:t>
            </a:r>
            <a:endParaRPr>
              <a:solidFill>
                <a:srgbClr val="EFEFEF"/>
              </a:solidFill>
            </a:endParaRPr>
          </a:p>
          <a:p>
            <a:pPr indent="-298450" lvl="0" marL="457200" rtl="0" algn="l">
              <a:spcBef>
                <a:spcPts val="0"/>
              </a:spcBef>
              <a:spcAft>
                <a:spcPts val="0"/>
              </a:spcAft>
              <a:buClr>
                <a:srgbClr val="EFEFEF"/>
              </a:buClr>
              <a:buSzPts val="1100"/>
              <a:buChar char="●"/>
            </a:pPr>
            <a:r>
              <a:rPr lang="en">
                <a:solidFill>
                  <a:srgbClr val="EFEFEF"/>
                </a:solidFill>
                <a:uFill>
                  <a:noFill/>
                </a:uFill>
                <a:hlinkClick r:id="rId8">
                  <a:extLst>
                    <a:ext uri="{A12FA001-AC4F-418D-AE19-62706E023703}">
                      <ahyp:hlinkClr val="tx"/>
                    </a:ext>
                  </a:extLst>
                </a:hlinkClick>
              </a:rPr>
              <a:t>Simple geometric monoline logos</a:t>
            </a:r>
            <a:endParaRPr>
              <a:solidFill>
                <a:srgbClr val="EFEFEF"/>
              </a:solidFill>
            </a:endParaRPr>
          </a:p>
          <a:p>
            <a:pPr indent="-298450" lvl="0" marL="457200" rtl="0" algn="l">
              <a:spcBef>
                <a:spcPts val="0"/>
              </a:spcBef>
              <a:spcAft>
                <a:spcPts val="0"/>
              </a:spcAft>
              <a:buClr>
                <a:srgbClr val="EFEFEF"/>
              </a:buClr>
              <a:buSzPts val="1100"/>
              <a:buChar char="●"/>
            </a:pPr>
            <a:r>
              <a:rPr lang="en">
                <a:solidFill>
                  <a:srgbClr val="EFEFEF"/>
                </a:solidFill>
                <a:uFill>
                  <a:noFill/>
                </a:uFill>
                <a:hlinkClick r:id="rId9">
                  <a:extLst>
                    <a:ext uri="{A12FA001-AC4F-418D-AE19-62706E023703}">
                      <ahyp:hlinkClr val="tx"/>
                    </a:ext>
                  </a:extLst>
                </a:hlinkClick>
              </a:rPr>
              <a:t>Abstract artificial intelligence background</a:t>
            </a:r>
            <a:endParaRPr>
              <a:solidFill>
                <a:srgbClr val="EFEFEF"/>
              </a:solidFill>
            </a:endParaRPr>
          </a:p>
          <a:p>
            <a:pPr indent="0" lvl="0" marL="0" rtl="0" algn="l">
              <a:spcBef>
                <a:spcPts val="1600"/>
              </a:spcBef>
              <a:spcAft>
                <a:spcPts val="0"/>
              </a:spcAft>
              <a:buNone/>
            </a:pPr>
            <a:r>
              <a:rPr b="1" lang="en">
                <a:solidFill>
                  <a:srgbClr val="EFEFEF"/>
                </a:solidFill>
                <a:latin typeface="Rajdhani"/>
                <a:ea typeface="Rajdhani"/>
                <a:cs typeface="Rajdhani"/>
                <a:sym typeface="Rajdhani"/>
              </a:rPr>
              <a:t>EBOOK</a:t>
            </a:r>
            <a:endParaRPr b="1">
              <a:solidFill>
                <a:srgbClr val="EFEFEF"/>
              </a:solidFill>
              <a:latin typeface="Rajdhani"/>
              <a:ea typeface="Rajdhani"/>
              <a:cs typeface="Rajdhani"/>
              <a:sym typeface="Rajdhani"/>
            </a:endParaRPr>
          </a:p>
          <a:p>
            <a:pPr indent="-298450" lvl="0" marL="457200" rtl="0" algn="l">
              <a:spcBef>
                <a:spcPts val="1600"/>
              </a:spcBef>
              <a:spcAft>
                <a:spcPts val="0"/>
              </a:spcAft>
              <a:buClr>
                <a:srgbClr val="EFEFEF"/>
              </a:buClr>
              <a:buSzPts val="1100"/>
              <a:buChar char="●"/>
            </a:pPr>
            <a:r>
              <a:rPr lang="en">
                <a:solidFill>
                  <a:srgbClr val="EFEFEF"/>
                </a:solidFill>
              </a:rPr>
              <a:t>Learning ThreeJS</a:t>
            </a:r>
            <a:endParaRPr>
              <a:solidFill>
                <a:srgbClr val="EFEFEF"/>
              </a:solidFill>
            </a:endParaRPr>
          </a:p>
        </p:txBody>
      </p:sp>
      <p:sp>
        <p:nvSpPr>
          <p:cNvPr id="850" name="Google Shape;850;p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SUMBER</a:t>
            </a:r>
            <a:endParaRPr>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2932500" y="1170788"/>
            <a:ext cx="32790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Constructor</a:t>
            </a:r>
            <a:endParaRPr/>
          </a:p>
        </p:txBody>
      </p:sp>
      <p:sp>
        <p:nvSpPr>
          <p:cNvPr id="177" name="Google Shape;177;p28"/>
          <p:cNvSpPr txBox="1"/>
          <p:nvPr/>
        </p:nvSpPr>
        <p:spPr>
          <a:xfrm>
            <a:off x="829800" y="2297513"/>
            <a:ext cx="7636800" cy="121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Texture( image, mapping, wrapS, wrapT, magFilter, </a:t>
            </a:r>
            <a:endParaRPr sz="2600">
              <a:solidFill>
                <a:srgbClr val="FFFFFF"/>
              </a:solidFill>
              <a:latin typeface="Fira Sans Condensed Light"/>
              <a:ea typeface="Fira Sans Condensed Light"/>
              <a:cs typeface="Fira Sans Condensed Light"/>
              <a:sym typeface="Fira Sans Condensed Light"/>
            </a:endParaRPr>
          </a:p>
          <a:p>
            <a:pPr indent="457200" lvl="0" marL="457200" rtl="0" algn="just">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  minFilter, format, type, anisotropy, encoding )</a:t>
            </a:r>
            <a:endParaRPr sz="2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PROPERTY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ph type="title"/>
          </p:nvPr>
        </p:nvSpPr>
        <p:spPr>
          <a:xfrm>
            <a:off x="3299550" y="16500"/>
            <a:ext cx="2544900" cy="9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Property</a:t>
            </a:r>
            <a:endParaRPr/>
          </a:p>
        </p:txBody>
      </p:sp>
      <p:sp>
        <p:nvSpPr>
          <p:cNvPr id="188" name="Google Shape;188;p30"/>
          <p:cNvSpPr txBox="1"/>
          <p:nvPr/>
        </p:nvSpPr>
        <p:spPr>
          <a:xfrm>
            <a:off x="381750" y="860700"/>
            <a:ext cx="8318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.id : Integer</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Readonly - nomor unik untuk tekstur.</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.uuid : String</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UUID dari objek. Secara otomatis ditetapkan, tidak boleh diedit.</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.name : String</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Nama opsional objek (tidak harus unik). Default adalah string kosong.</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.image : Image</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Objek gambar, biasanya dibuat menggunakan metode TextureLoader.load . Ini dapat berupa gambar apa saja (mis., PNG, JPG, GIF, DDS) atau video (mis., MP4, OGG / OGV) yang didukung oleh three.js.</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 mipmaps : Array</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Larik mipmap yang ditentukan pengguna (opsional).</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b="1" lang="en" sz="1300">
                <a:solidFill>
                  <a:srgbClr val="F2F2F2"/>
                </a:solidFill>
                <a:latin typeface="Fira Sans Condensed"/>
                <a:ea typeface="Fira Sans Condensed"/>
                <a:cs typeface="Fira Sans Condensed"/>
                <a:sym typeface="Fira Sans Condensed"/>
              </a:rPr>
              <a:t>.mapping : number</a:t>
            </a:r>
            <a:endParaRPr b="1"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300">
                <a:solidFill>
                  <a:srgbClr val="F2F2F2"/>
                </a:solidFill>
                <a:latin typeface="Fira Sans Condensed"/>
                <a:ea typeface="Fira Sans Condensed"/>
                <a:cs typeface="Fira Sans Condensed"/>
                <a:sym typeface="Fira Sans Condensed"/>
              </a:rPr>
              <a:t>Bagaimana gambar diterapkan pada objek. Tipe objek dengan default THREE.UVMapping, di mana koordinat U, V digunakan untuk implementasi map.</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300">
              <a:solidFill>
                <a:srgbClr val="F2F2F2"/>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